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2" r:id="rId7"/>
    <p:sldId id="294" r:id="rId8"/>
    <p:sldId id="265" r:id="rId9"/>
    <p:sldId id="264" r:id="rId10"/>
    <p:sldId id="273" r:id="rId11"/>
    <p:sldId id="274" r:id="rId12"/>
    <p:sldId id="275" r:id="rId13"/>
    <p:sldId id="298" r:id="rId14"/>
    <p:sldId id="296" r:id="rId15"/>
    <p:sldId id="263" r:id="rId16"/>
    <p:sldId id="288" r:id="rId17"/>
    <p:sldId id="266" r:id="rId18"/>
    <p:sldId id="291" r:id="rId19"/>
    <p:sldId id="292" r:id="rId20"/>
    <p:sldId id="290" r:id="rId21"/>
    <p:sldId id="302" r:id="rId22"/>
    <p:sldId id="267" r:id="rId23"/>
    <p:sldId id="300" r:id="rId24"/>
    <p:sldId id="299" r:id="rId25"/>
    <p:sldId id="301" r:id="rId26"/>
    <p:sldId id="268" r:id="rId27"/>
    <p:sldId id="303" r:id="rId28"/>
    <p:sldId id="304" r:id="rId29"/>
    <p:sldId id="297" r:id="rId30"/>
    <p:sldId id="283" r:id="rId31"/>
    <p:sldId id="284" r:id="rId32"/>
    <p:sldId id="285" r:id="rId33"/>
    <p:sldId id="286" r:id="rId34"/>
    <p:sldId id="280" r:id="rId35"/>
    <p:sldId id="306" r:id="rId36"/>
    <p:sldId id="281" r:id="rId37"/>
    <p:sldId id="307" r:id="rId38"/>
    <p:sldId id="293" r:id="rId39"/>
    <p:sldId id="282" r:id="rId40"/>
    <p:sldId id="276" r:id="rId41"/>
    <p:sldId id="277" r:id="rId42"/>
    <p:sldId id="278" r:id="rId43"/>
    <p:sldId id="279" r:id="rId44"/>
    <p:sldId id="271" r:id="rId45"/>
    <p:sldId id="289" r:id="rId46"/>
    <p:sldId id="305" r:id="rId47"/>
    <p:sldId id="269" r:id="rId48"/>
    <p:sldId id="270" r:id="rId49"/>
    <p:sldId id="2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47C12C-81B1-4D42-AE90-CCA4F92CA484}">
          <p14:sldIdLst>
            <p14:sldId id="256"/>
            <p14:sldId id="257"/>
            <p14:sldId id="258"/>
            <p14:sldId id="259"/>
            <p14:sldId id="261"/>
            <p14:sldId id="262"/>
            <p14:sldId id="294"/>
            <p14:sldId id="265"/>
            <p14:sldId id="264"/>
            <p14:sldId id="273"/>
            <p14:sldId id="274"/>
            <p14:sldId id="275"/>
            <p14:sldId id="298"/>
            <p14:sldId id="296"/>
            <p14:sldId id="263"/>
            <p14:sldId id="288"/>
            <p14:sldId id="266"/>
            <p14:sldId id="291"/>
            <p14:sldId id="292"/>
            <p14:sldId id="290"/>
            <p14:sldId id="302"/>
            <p14:sldId id="267"/>
            <p14:sldId id="300"/>
            <p14:sldId id="299"/>
            <p14:sldId id="301"/>
          </p14:sldIdLst>
        </p14:section>
        <p14:section name="Untitled Section" id="{A277ADE5-BF75-468A-A11F-2375EC17F864}">
          <p14:sldIdLst>
            <p14:sldId id="268"/>
            <p14:sldId id="303"/>
            <p14:sldId id="304"/>
            <p14:sldId id="297"/>
            <p14:sldId id="283"/>
            <p14:sldId id="284"/>
            <p14:sldId id="285"/>
            <p14:sldId id="286"/>
            <p14:sldId id="280"/>
            <p14:sldId id="306"/>
            <p14:sldId id="281"/>
            <p14:sldId id="307"/>
            <p14:sldId id="293"/>
            <p14:sldId id="282"/>
            <p14:sldId id="276"/>
            <p14:sldId id="277"/>
            <p14:sldId id="278"/>
            <p14:sldId id="279"/>
            <p14:sldId id="271"/>
            <p14:sldId id="289"/>
            <p14:sldId id="305"/>
            <p14:sldId id="269"/>
            <p14:sldId id="270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06EFA-577B-4D0F-9301-6E2A2006076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A89C0-70BC-4327-BAF6-0980670662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69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Reflected energy is known as backscatter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Mean_std</a:t>
            </a:r>
            <a:r>
              <a:rPr lang="en-CA" dirty="0"/>
              <a:t>, minimax, raw</a:t>
            </a:r>
          </a:p>
          <a:p>
            <a:r>
              <a:rPr lang="en-CA" dirty="0" err="1"/>
              <a:t>Conv_dropout</a:t>
            </a:r>
            <a:r>
              <a:rPr lang="en-CA" dirty="0"/>
              <a:t> false, 0.1, 0.2</a:t>
            </a:r>
          </a:p>
          <a:p>
            <a:r>
              <a:rPr lang="en-CA" dirty="0"/>
              <a:t>Dense </a:t>
            </a:r>
            <a:r>
              <a:rPr lang="en-CA" dirty="0" err="1"/>
              <a:t>droupout</a:t>
            </a:r>
            <a:r>
              <a:rPr lang="en-CA" dirty="0"/>
              <a:t> false 0.25 0.5</a:t>
            </a:r>
          </a:p>
          <a:p>
            <a:r>
              <a:rPr lang="en-CA" dirty="0"/>
              <a:t>Alpha 0.00004 to 0.005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28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Mean_std</a:t>
            </a:r>
            <a:r>
              <a:rPr lang="en-CA" dirty="0"/>
              <a:t>, minimax, raw</a:t>
            </a:r>
          </a:p>
          <a:p>
            <a:r>
              <a:rPr lang="en-CA" dirty="0" err="1"/>
              <a:t>Conv_dropout</a:t>
            </a:r>
            <a:r>
              <a:rPr lang="en-CA" dirty="0"/>
              <a:t> false, 0.1, 0.2</a:t>
            </a:r>
          </a:p>
          <a:p>
            <a:r>
              <a:rPr lang="en-CA" dirty="0"/>
              <a:t>Dense </a:t>
            </a:r>
            <a:r>
              <a:rPr lang="en-CA" dirty="0" err="1"/>
              <a:t>droupout</a:t>
            </a:r>
            <a:r>
              <a:rPr lang="en-CA" dirty="0"/>
              <a:t> false 0.25 0.5</a:t>
            </a:r>
          </a:p>
          <a:p>
            <a:r>
              <a:rPr lang="en-CA" dirty="0"/>
              <a:t>Alpha 0.00004 to 0.005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27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Random Parameter Search on various things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03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Random Parameter Search on various things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7048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Random Parameter Search on various things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723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7 ANN, stacking 5 folds and 30 repeats</a:t>
            </a:r>
          </a:p>
          <a:p>
            <a:r>
              <a:rPr lang="en-CA" dirty="0"/>
              <a:t>Difference between ANNs were architecture, data norm/preprocessing, data </a:t>
            </a:r>
            <a:r>
              <a:rPr lang="en-CA" dirty="0" err="1"/>
              <a:t>augm</a:t>
            </a:r>
            <a:r>
              <a:rPr lang="en-CA" dirty="0"/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0139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Short recap of cross validation?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179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Stressed the importance of Cross Validation anytime parameters are finetuned</a:t>
            </a:r>
          </a:p>
          <a:p>
            <a:r>
              <a:rPr lang="en-CA" dirty="0" err="1"/>
              <a:t>LightGBM</a:t>
            </a:r>
            <a:r>
              <a:rPr lang="en-CA" dirty="0"/>
              <a:t> exploits the data leak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963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Stressed the importance of Cross Validation anytime parameters are finetuned</a:t>
            </a:r>
          </a:p>
          <a:p>
            <a:r>
              <a:rPr lang="en-CA" dirty="0" err="1"/>
              <a:t>LightGBM</a:t>
            </a:r>
            <a:r>
              <a:rPr lang="en-CA" dirty="0"/>
              <a:t> exploits the data leak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18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Always emitted horizontally, received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05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56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Recap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871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Stacking</a:t>
            </a:r>
          </a:p>
          <a:p>
            <a:r>
              <a:rPr lang="en-CA" dirty="0"/>
              <a:t>0.75 -&gt; 1 and 0.05 -&gt; 0.00001</a:t>
            </a:r>
          </a:p>
          <a:p>
            <a:r>
              <a:rPr lang="en-CA" dirty="0"/>
              <a:t>KNN</a:t>
            </a:r>
          </a:p>
          <a:p>
            <a:r>
              <a:rPr lang="en-CA" dirty="0"/>
              <a:t>XGB and </a:t>
            </a:r>
            <a:r>
              <a:rPr lang="en-CA" dirty="0" err="1"/>
              <a:t>LightGBM</a:t>
            </a:r>
            <a:endParaRPr lang="en-CA" dirty="0"/>
          </a:p>
          <a:p>
            <a:r>
              <a:rPr lang="en-CA" dirty="0"/>
              <a:t>VGG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279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Weak learner is a classifier that does just better than 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0877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 out of 3</a:t>
            </a:r>
          </a:p>
          <a:p>
            <a:r>
              <a:rPr lang="en-CA" dirty="0"/>
              <a:t>Dots are positive and X are negative</a:t>
            </a:r>
          </a:p>
          <a:p>
            <a:r>
              <a:rPr lang="en-CA" dirty="0"/>
              <a:t>w(t+1) = w(t)/2 1/(1-e) correct</a:t>
            </a:r>
          </a:p>
          <a:p>
            <a:r>
              <a:rPr lang="en-CA" dirty="0"/>
              <a:t>w(t+1) = w(t)/2 1/e incorrect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33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Bucket continuous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44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Bucket continuous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89C0-70BC-4327-BAF6-0980670662C9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626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7E2-0C05-42F6-B67E-CDC049470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1CBAB-B71D-4A11-B2E9-4511D0CC9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79364-9E2C-4D2D-8D41-4F1BBC55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4E247-02B0-4A0D-96BF-154E42CD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7E82-EF7E-4E33-9ACA-D69E4A14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300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EDB-B03E-48D6-B108-D2B175F7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E72DD-474F-4DEE-B3BB-E083F1DB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4083A-70D7-45E2-9E8D-AAC038E2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1E3A8-0E50-40C9-9807-EDD410D3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5C74-E2BD-4890-8B69-E4DDAE780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03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D8F6D-8860-4FFE-B06B-2E4C03BF0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5C391-1C47-460B-99F7-255471ED8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5CDD-2DA3-45EE-A1C1-8CA80B4D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C7D4B-5CD2-4D0C-A915-ACF28EA9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74564-99F5-4865-B48A-282FF192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68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8E20-9A4E-4AB8-9101-441C4E19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46CA-FEDE-4247-8003-DBFB53181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56C2A-0DE5-488E-A22F-81529856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5D118-C477-4274-A7F8-ED5A0B50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FBAF-DDC8-4ACF-920C-B99A3CC0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6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204AB-EC22-4359-B826-EF423CFF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C361-79AE-4802-BF4F-CB14DCB8F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0BEB5-D27B-4C85-BFFB-B728BCF3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B3D45-2EA5-4B3D-A57B-43AC0542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F9DC2-9304-4AB4-9388-73746C3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94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AC71-8FAC-4D2C-B10A-6D3AF860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B572-6029-47A2-88F3-FD9082FE7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666A-1C81-48D1-86AB-7A4DB002B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0CF22-8B18-4CD8-80CB-9A8A5C74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E7F5F-5BC9-4B55-BD41-BF87CA60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C1B43-8CC6-41F7-95E2-4A06C86D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86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E315-9883-447D-827E-5183F95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968FA-DABD-47D4-9C4B-C14E949D3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C3F5F-F31D-4C91-9BFD-1E72C8A14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F2018-3B5F-457B-AA23-106B7E585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0B125-A40A-4944-80C2-B1368F99C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54E155-5C63-4C42-81B8-3C595500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22648-16F8-4221-B762-F42FA774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3B532-249D-48FD-8BAF-3B9C2C78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64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2560-AA24-460C-B5E1-5349F621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E4949-1C30-4545-B2CC-41F01AFD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9A1A4-34A6-4C1D-A18B-2CB6DC35B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681A3-1898-4DC5-BD8B-FD705A63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83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4792A-135E-47F6-A98B-B6E3F045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E333A-9715-4025-94AE-C01477B3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A635-9669-4BC5-9042-1F233D42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9360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59BD-6C46-4D70-9BA3-3CCEB256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8D5F-C3A5-4A9F-8668-47B9CEEC9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2602C-4947-496D-8121-E7648C983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E0481-EB7A-41B1-A2EE-C5570303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044B2-428C-4486-BFE2-84DAF7CD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6B605-922A-421C-8081-CE6BD93D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15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962B-CF44-4403-B721-EA5A14E1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AFA6B-8FA2-48CB-B5BE-E8281D363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998FD-D9B2-48A2-B90A-F2590D945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79D99-6724-4A84-B5C6-F5ED70B2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5A0C3-3B56-4F17-B624-C3A1E572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31C08-F4B2-4818-9891-630B032B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43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39DA6-4839-4969-A85C-6B171FE0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95B5E-E5FC-4836-971B-FE30D6E8D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4E67-0741-4715-AA61-0AD2B45DC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7C27-DAAC-42C0-84D3-BA75E2C6A89C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C6DD-FDB3-424E-8A63-DB3DE87F2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C52CC-5DF9-4A58-B177-B396F99AE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7293F-3663-4A67-AD75-5EA011F938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40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.jpeg"/><Relationship Id="rId7" Type="http://schemas.openxmlformats.org/officeDocument/2006/relationships/image" Target="../media/image31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0.png"/><Relationship Id="rId7" Type="http://schemas.openxmlformats.org/officeDocument/2006/relationships/image" Target="../media/image2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4" Type="http://schemas.openxmlformats.org/officeDocument/2006/relationships/image" Target="../media/image3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4ACF5-AD94-4D9B-A882-93DF8E5FF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18667"/>
            <a:ext cx="12190476" cy="26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BABD1-9BC2-4DB3-8BD9-079981A1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146" y="79608"/>
            <a:ext cx="9144000" cy="2387600"/>
          </a:xfrm>
        </p:spPr>
        <p:txBody>
          <a:bodyPr>
            <a:normAutofit/>
          </a:bodyPr>
          <a:lstStyle/>
          <a:p>
            <a:r>
              <a:rPr lang="en-CA" sz="6600" b="1" dirty="0"/>
              <a:t>Statoil/C-CORE Iceberg Classification 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A4A2C-D3BC-45EE-9B14-193E9ED185D0}"/>
              </a:ext>
            </a:extLst>
          </p:cNvPr>
          <p:cNvSpPr txBox="1"/>
          <p:nvPr/>
        </p:nvSpPr>
        <p:spPr>
          <a:xfrm>
            <a:off x="259773" y="3157018"/>
            <a:ext cx="116447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Ismael Martinez</a:t>
            </a:r>
          </a:p>
          <a:p>
            <a:pPr algn="ctr"/>
            <a:r>
              <a:rPr lang="en-CA" sz="3600" dirty="0"/>
              <a:t>Learn Data Science Meetup</a:t>
            </a:r>
          </a:p>
          <a:p>
            <a:pPr algn="ctr"/>
            <a:r>
              <a:rPr lang="en-CA" sz="3600" dirty="0"/>
              <a:t>February 22, 2018</a:t>
            </a:r>
            <a:endParaRPr lang="en-CA" sz="3200" dirty="0"/>
          </a:p>
          <a:p>
            <a:r>
              <a:rPr lang="en-CA" sz="2800" dirty="0"/>
              <a:t>3343 Teams </a:t>
            </a:r>
            <a:br>
              <a:rPr lang="en-CA" sz="2800" dirty="0"/>
            </a:br>
            <a:r>
              <a:rPr lang="en-CA" sz="2800" dirty="0"/>
              <a:t>Prize Money: $25K/$15K/$10K</a:t>
            </a:r>
          </a:p>
          <a:p>
            <a:r>
              <a:rPr lang="en-CA" sz="2800" dirty="0"/>
              <a:t>Ended January 23</a:t>
            </a:r>
            <a:r>
              <a:rPr lang="en-CA" sz="2800" baseline="30000" dirty="0"/>
              <a:t>rd</a:t>
            </a:r>
            <a:r>
              <a:rPr lang="en-CA" sz="2800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6454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sentinel 1 satellite">
            <a:extLst>
              <a:ext uri="{FF2B5EF4-FFF2-40B4-BE49-F238E27FC236}">
                <a16:creationId xmlns:a16="http://schemas.microsoft.com/office/drawing/2014/main" id="{FB955CBC-AFE7-46EE-8803-F268B6D26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8F5C8-9616-491B-BB1C-BD773B7B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Evaluation – Binary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27C96-F23F-463C-ADEC-195AD4F3C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b="1" dirty="0"/>
                  <a:t>Binary Log Loss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is the probability that object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dirty="0"/>
                  <a:t> is an Iceberg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is the true class of object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dirty="0"/>
                  <a:t> (1 if Iceberg, 0 otherwise)</a:t>
                </a:r>
              </a:p>
              <a:p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dirty="0"/>
                  <a:t> is the total number of samples</a:t>
                </a:r>
              </a:p>
              <a:p>
                <a:endParaRPr lang="en-CA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CA" dirty="0"/>
                  <a:t> 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27C96-F23F-463C-ADEC-195AD4F3C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mage result for sentinel 1 satellite">
            <a:extLst>
              <a:ext uri="{FF2B5EF4-FFF2-40B4-BE49-F238E27FC236}">
                <a16:creationId xmlns:a16="http://schemas.microsoft.com/office/drawing/2014/main" id="{2DC81C3E-60AC-4A54-AB0C-DEB6ADC38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1F3BBB-2117-439C-9E4B-AE023BF5AB99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Evaluation – Binary Log Loss</a:t>
            </a:r>
          </a:p>
        </p:txBody>
      </p:sp>
    </p:spTree>
    <p:extLst>
      <p:ext uri="{BB962C8B-B14F-4D97-AF65-F5344CB8AC3E}">
        <p14:creationId xmlns:p14="http://schemas.microsoft.com/office/powerpoint/2010/main" val="307925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AB6576-1ECC-463B-B724-D20069C9ABE1}"/>
              </a:ext>
            </a:extLst>
          </p:cNvPr>
          <p:cNvSpPr/>
          <p:nvPr/>
        </p:nvSpPr>
        <p:spPr>
          <a:xfrm>
            <a:off x="6096000" y="2968668"/>
            <a:ext cx="3730668" cy="5699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BAE0F-9470-44F4-9BAB-D9D914908FEE}"/>
              </a:ext>
            </a:extLst>
          </p:cNvPr>
          <p:cNvSpPr/>
          <p:nvPr/>
        </p:nvSpPr>
        <p:spPr>
          <a:xfrm>
            <a:off x="3949874" y="2968668"/>
            <a:ext cx="1574104" cy="5699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27C96-F23F-463C-ADEC-195AD4F3C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b="1" dirty="0"/>
                  <a:t>Binary Log Loss</a:t>
                </a:r>
              </a:p>
              <a:p>
                <a:endParaRPr lang="en-CA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:endParaRPr lang="en-CA" dirty="0"/>
              </a:p>
              <a:p>
                <a:r>
                  <a:rPr lang="en-CA" sz="3200" dirty="0"/>
                  <a:t>Only the term with the correct class will be non-zero </a:t>
                </a:r>
              </a:p>
              <a:p>
                <a:r>
                  <a:rPr lang="en-CA" sz="3200" dirty="0"/>
                  <a:t>Take the average of all the terms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27C96-F23F-463C-ADEC-195AD4F3C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Image result for sentinel 1 satellite">
            <a:extLst>
              <a:ext uri="{FF2B5EF4-FFF2-40B4-BE49-F238E27FC236}">
                <a16:creationId xmlns:a16="http://schemas.microsoft.com/office/drawing/2014/main" id="{EA432A2A-761A-44D0-9C80-1C32F57B0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5C688A4-76D4-4748-BCC7-9F8540FF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Evaluation – Binary Log Loss</a:t>
            </a:r>
          </a:p>
        </p:txBody>
      </p:sp>
      <p:pic>
        <p:nvPicPr>
          <p:cNvPr id="7" name="Picture 6" descr="Image result for sentinel 1 satellite">
            <a:extLst>
              <a:ext uri="{FF2B5EF4-FFF2-40B4-BE49-F238E27FC236}">
                <a16:creationId xmlns:a16="http://schemas.microsoft.com/office/drawing/2014/main" id="{CBC0CAF1-9F3E-4A0F-B70E-4085DC36D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FE8994-FBD8-4417-BE65-3E98B6554A47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Evaluation – Binary Log Loss</a:t>
            </a:r>
          </a:p>
        </p:txBody>
      </p:sp>
    </p:spTree>
    <p:extLst>
      <p:ext uri="{BB962C8B-B14F-4D97-AF65-F5344CB8AC3E}">
        <p14:creationId xmlns:p14="http://schemas.microsoft.com/office/powerpoint/2010/main" val="140573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27C96-F23F-463C-ADEC-195AD4F3C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8815"/>
                <a:ext cx="10515600" cy="4351338"/>
              </a:xfrm>
            </p:spPr>
            <p:txBody>
              <a:bodyPr/>
              <a:lstStyle/>
              <a:p>
                <a:r>
                  <a:rPr lang="en-CA" b="1" dirty="0"/>
                  <a:t>Binary Log Loss      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CA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CA" dirty="0"/>
                  <a:t> </a:t>
                </a:r>
              </a:p>
              <a:p>
                <a:endParaRPr lang="en-CA" b="1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27C96-F23F-463C-ADEC-195AD4F3C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8815"/>
                <a:ext cx="10515600" cy="4351338"/>
              </a:xfrm>
              <a:blipFill>
                <a:blip r:embed="rId2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AD2D492-0902-4D4F-A636-12A50F22D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2" y="2437458"/>
            <a:ext cx="9661524" cy="4338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901C4-79ED-4CE3-AB34-56AF7C62D40F}"/>
                  </a:ext>
                </a:extLst>
              </p:cNvPr>
              <p:cNvSpPr txBox="1"/>
              <p:nvPr/>
            </p:nvSpPr>
            <p:spPr>
              <a:xfrm>
                <a:off x="6096000" y="4363655"/>
                <a:ext cx="16551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en-CA" sz="40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901C4-79ED-4CE3-AB34-56AF7C62D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63655"/>
                <a:ext cx="1655180" cy="707886"/>
              </a:xfrm>
              <a:prstGeom prst="rect">
                <a:avLst/>
              </a:prstGeom>
              <a:blipFill>
                <a:blip r:embed="rId4"/>
                <a:stretch>
                  <a:fillRect r="-628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18928EFE-7C01-4846-B825-B1C22E47D171}"/>
              </a:ext>
            </a:extLst>
          </p:cNvPr>
          <p:cNvSpPr/>
          <p:nvPr/>
        </p:nvSpPr>
        <p:spPr>
          <a:xfrm>
            <a:off x="8464901" y="2508742"/>
            <a:ext cx="105427" cy="1054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C6E4C7-B818-4FDD-A9B9-4BA30865E163}"/>
              </a:ext>
            </a:extLst>
          </p:cNvPr>
          <p:cNvCxnSpPr/>
          <p:nvPr/>
        </p:nvCxnSpPr>
        <p:spPr>
          <a:xfrm flipH="1">
            <a:off x="8147174" y="2406634"/>
            <a:ext cx="3681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EC6421-E045-4071-B5FA-58E68BC978E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08688" y="2404786"/>
            <a:ext cx="3681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3044F-1C83-4887-B8E5-7A2EB1C2A978}"/>
              </a:ext>
            </a:extLst>
          </p:cNvPr>
          <p:cNvSpPr/>
          <p:nvPr/>
        </p:nvSpPr>
        <p:spPr>
          <a:xfrm>
            <a:off x="1055973" y="2508741"/>
            <a:ext cx="105427" cy="1054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4" descr="Image result for sentinel 1 satellite">
            <a:extLst>
              <a:ext uri="{FF2B5EF4-FFF2-40B4-BE49-F238E27FC236}">
                <a16:creationId xmlns:a16="http://schemas.microsoft.com/office/drawing/2014/main" id="{D5598560-008A-4BFF-A790-15E3EBD33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77DCCAF-43A1-4BB4-BBCA-12792F74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Evaluation – Binary Log Loss</a:t>
            </a:r>
          </a:p>
        </p:txBody>
      </p:sp>
      <p:pic>
        <p:nvPicPr>
          <p:cNvPr id="11" name="Picture 10" descr="Image result for sentinel 1 satellite">
            <a:extLst>
              <a:ext uri="{FF2B5EF4-FFF2-40B4-BE49-F238E27FC236}">
                <a16:creationId xmlns:a16="http://schemas.microsoft.com/office/drawing/2014/main" id="{F3D6427B-206F-4B65-A928-9536C977F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056AA9E-7F74-4423-A8E6-E259B8B493E4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Evaluation – Binary Log Loss</a:t>
            </a:r>
          </a:p>
        </p:txBody>
      </p:sp>
    </p:spTree>
    <p:extLst>
      <p:ext uri="{BB962C8B-B14F-4D97-AF65-F5344CB8AC3E}">
        <p14:creationId xmlns:p14="http://schemas.microsoft.com/office/powerpoint/2010/main" val="54093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Image result for sentinel 1 satellite">
            <a:extLst>
              <a:ext uri="{FF2B5EF4-FFF2-40B4-BE49-F238E27FC236}">
                <a16:creationId xmlns:a16="http://schemas.microsoft.com/office/drawing/2014/main" id="{D5598560-008A-4BFF-A790-15E3EBD33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77DCCAF-43A1-4BB4-BBCA-12792F74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Leaderboard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0DB3B-427F-4F0F-B3F8-ECCAD4DF2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F2CF7-3F7D-40B9-BE5A-C23A996C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51" y="1532637"/>
            <a:ext cx="10419698" cy="5235325"/>
          </a:xfrm>
          <a:prstGeom prst="rect">
            <a:avLst/>
          </a:prstGeom>
        </p:spPr>
      </p:pic>
      <p:pic>
        <p:nvPicPr>
          <p:cNvPr id="6" name="Picture 5" descr="Image result for sentinel 1 satellite">
            <a:extLst>
              <a:ext uri="{FF2B5EF4-FFF2-40B4-BE49-F238E27FC236}">
                <a16:creationId xmlns:a16="http://schemas.microsoft.com/office/drawing/2014/main" id="{954227D4-4E7C-4C59-888B-495F85B80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62E0DF-722C-412C-A0CF-E9E66C7CF0F0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Leaderboard</a:t>
            </a:r>
          </a:p>
        </p:txBody>
      </p:sp>
    </p:spTree>
    <p:extLst>
      <p:ext uri="{BB962C8B-B14F-4D97-AF65-F5344CB8AC3E}">
        <p14:creationId xmlns:p14="http://schemas.microsoft.com/office/powerpoint/2010/main" val="139685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6226-FE7C-4FD9-BC2F-F4DDD7534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Goal: Determine if an image contains an </a:t>
            </a:r>
            <a:r>
              <a:rPr lang="en-CA" b="1" dirty="0"/>
              <a:t>iceberg or not</a:t>
            </a:r>
          </a:p>
          <a:p>
            <a:r>
              <a:rPr lang="en-CA" dirty="0"/>
              <a:t>Submission: </a:t>
            </a:r>
          </a:p>
          <a:p>
            <a:pPr lvl="1"/>
            <a:r>
              <a:rPr lang="en-CA" sz="2800" i="1" dirty="0"/>
              <a:t>id</a:t>
            </a:r>
            <a:r>
              <a:rPr lang="en-CA" sz="2800" dirty="0"/>
              <a:t> – Image ID</a:t>
            </a:r>
          </a:p>
          <a:p>
            <a:pPr lvl="1"/>
            <a:r>
              <a:rPr lang="en-CA" sz="2800" i="1" dirty="0" err="1"/>
              <a:t>is_iceberg</a:t>
            </a:r>
            <a:r>
              <a:rPr lang="en-CA" sz="2800" dirty="0"/>
              <a:t> – the probability that an object</a:t>
            </a:r>
            <a:br>
              <a:rPr lang="en-CA" sz="2800" dirty="0"/>
            </a:br>
            <a:r>
              <a:rPr lang="en-CA" sz="2800" dirty="0"/>
              <a:t>	is an Iceberg</a:t>
            </a:r>
          </a:p>
          <a:p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No more than two submissions per day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May select up to two final submissions for judging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350375-4837-43C1-9A67-4FE3D35AFD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22279" y="2820585"/>
            <a:ext cx="3431521" cy="33563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E5FFE8-6A71-48D7-B5BB-B7796892E60D}"/>
              </a:ext>
            </a:extLst>
          </p:cNvPr>
          <p:cNvSpPr txBox="1">
            <a:spLocks/>
          </p:cNvSpPr>
          <p:nvPr/>
        </p:nvSpPr>
        <p:spPr>
          <a:xfrm>
            <a:off x="838200" y="33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D55A90-F212-4127-B59E-253588A5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8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Competition Goal and Submission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E5FFE8-6A71-48D7-B5BB-B7796892E60D}"/>
              </a:ext>
            </a:extLst>
          </p:cNvPr>
          <p:cNvSpPr txBox="1">
            <a:spLocks/>
          </p:cNvSpPr>
          <p:nvPr/>
        </p:nvSpPr>
        <p:spPr>
          <a:xfrm>
            <a:off x="835004" y="2933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Image result for sentinel 1 satellite">
            <a:extLst>
              <a:ext uri="{FF2B5EF4-FFF2-40B4-BE49-F238E27FC236}">
                <a16:creationId xmlns:a16="http://schemas.microsoft.com/office/drawing/2014/main" id="{D8D39CF6-FAD6-47A0-BD1F-C29D39B7B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D55A90-F212-4127-B59E-253588A549BB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Competition Goal and Submission</a:t>
            </a:r>
          </a:p>
        </p:txBody>
      </p:sp>
    </p:spTree>
    <p:extLst>
      <p:ext uri="{BB962C8B-B14F-4D97-AF65-F5344CB8AC3E}">
        <p14:creationId xmlns:p14="http://schemas.microsoft.com/office/powerpoint/2010/main" val="1868710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2ED7-B2D1-44C2-B719-88B845D8E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Same incidence angles result in same objects</a:t>
            </a:r>
          </a:p>
          <a:p>
            <a:r>
              <a:rPr lang="en-CA" dirty="0"/>
              <a:t>Many people took advantage of this leak with decent results</a:t>
            </a:r>
          </a:p>
        </p:txBody>
      </p:sp>
      <p:pic>
        <p:nvPicPr>
          <p:cNvPr id="5" name="Picture 4" descr="https://storage.googleapis.com/kaggle-media/competitions/statoil/NM5Eg0Q.png">
            <a:extLst>
              <a:ext uri="{FF2B5EF4-FFF2-40B4-BE49-F238E27FC236}">
                <a16:creationId xmlns:a16="http://schemas.microsoft.com/office/drawing/2014/main" id="{838FA16D-0CFC-45F4-ACBA-24066208163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80" y="3033828"/>
            <a:ext cx="7921906" cy="327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Image result for sentinel 1 satellite">
            <a:extLst>
              <a:ext uri="{FF2B5EF4-FFF2-40B4-BE49-F238E27FC236}">
                <a16:creationId xmlns:a16="http://schemas.microsoft.com/office/drawing/2014/main" id="{A3051724-07AA-48F4-ACE9-1807350DB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853B7CD-25D5-4AD2-82A9-924054BF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Data Leak!</a:t>
            </a:r>
          </a:p>
        </p:txBody>
      </p:sp>
      <p:pic>
        <p:nvPicPr>
          <p:cNvPr id="6" name="Picture 5" descr="Image result for sentinel 1 satellite">
            <a:extLst>
              <a:ext uri="{FF2B5EF4-FFF2-40B4-BE49-F238E27FC236}">
                <a16:creationId xmlns:a16="http://schemas.microsoft.com/office/drawing/2014/main" id="{668DE253-C1F0-47E1-BD3B-7567C3E7B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1A3739-AFAD-4E03-B80D-AB08BE52176B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Data Leak!</a:t>
            </a:r>
          </a:p>
        </p:txBody>
      </p:sp>
    </p:spTree>
    <p:extLst>
      <p:ext uri="{BB962C8B-B14F-4D97-AF65-F5344CB8AC3E}">
        <p14:creationId xmlns:p14="http://schemas.microsoft.com/office/powerpoint/2010/main" val="213540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2ED7-B2D1-44C2-B719-88B845D8E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Cluster the test data based on </a:t>
            </a:r>
            <a:r>
              <a:rPr lang="en-CA" i="1" dirty="0" err="1"/>
              <a:t>inc_angle</a:t>
            </a:r>
            <a:endParaRPr lang="en-CA" i="1" dirty="0"/>
          </a:p>
          <a:p>
            <a:r>
              <a:rPr lang="en-CA" dirty="0"/>
              <a:t>Objects within a certain radius (</a:t>
            </a:r>
            <a:r>
              <a:rPr lang="en-CA" i="1" dirty="0" err="1"/>
              <a:t>inc_angle</a:t>
            </a:r>
            <a:r>
              <a:rPr lang="en-CA" dirty="0"/>
              <a:t>) of each other are likely to be the same</a:t>
            </a:r>
          </a:p>
          <a:p>
            <a:r>
              <a:rPr lang="en-CA" dirty="0"/>
              <a:t>New Feature!</a:t>
            </a:r>
          </a:p>
        </p:txBody>
      </p:sp>
      <p:pic>
        <p:nvPicPr>
          <p:cNvPr id="5" name="Picture 4" descr="https://storage.googleapis.com/kaggle-media/competitions/statoil/NM5Eg0Q.png">
            <a:extLst>
              <a:ext uri="{FF2B5EF4-FFF2-40B4-BE49-F238E27FC236}">
                <a16:creationId xmlns:a16="http://schemas.microsoft.com/office/drawing/2014/main" id="{838FA16D-0CFC-45F4-ACBA-24066208163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80" y="3033828"/>
            <a:ext cx="7921906" cy="32780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1CF52D-505B-49FB-A168-3FC8928D1D3C}"/>
              </a:ext>
            </a:extLst>
          </p:cNvPr>
          <p:cNvSpPr/>
          <p:nvPr/>
        </p:nvSpPr>
        <p:spPr>
          <a:xfrm>
            <a:off x="4834128" y="4495800"/>
            <a:ext cx="207264" cy="207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29BA03-A63F-4106-A0A0-CD9533417202}"/>
              </a:ext>
            </a:extLst>
          </p:cNvPr>
          <p:cNvCxnSpPr>
            <a:cxnSpLocks/>
          </p:cNvCxnSpPr>
          <p:nvPr/>
        </p:nvCxnSpPr>
        <p:spPr>
          <a:xfrm>
            <a:off x="3483980" y="4130040"/>
            <a:ext cx="39429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04D1AB-DDE4-4155-892E-EC229F2578A5}"/>
              </a:ext>
            </a:extLst>
          </p:cNvPr>
          <p:cNvCxnSpPr>
            <a:cxnSpLocks/>
          </p:cNvCxnSpPr>
          <p:nvPr/>
        </p:nvCxnSpPr>
        <p:spPr>
          <a:xfrm>
            <a:off x="3483979" y="4982464"/>
            <a:ext cx="39429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4" descr="Image result for sentinel 1 satellite">
            <a:extLst>
              <a:ext uri="{FF2B5EF4-FFF2-40B4-BE49-F238E27FC236}">
                <a16:creationId xmlns:a16="http://schemas.microsoft.com/office/drawing/2014/main" id="{ACB6D631-CF0C-4F6B-961C-0F17AD44E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08AFBA9-3B23-45FB-8A49-F5C772DB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Nearest Neighbours</a:t>
            </a:r>
          </a:p>
        </p:txBody>
      </p:sp>
      <p:pic>
        <p:nvPicPr>
          <p:cNvPr id="9" name="Picture 8" descr="Image result for sentinel 1 satellite">
            <a:extLst>
              <a:ext uri="{FF2B5EF4-FFF2-40B4-BE49-F238E27FC236}">
                <a16:creationId xmlns:a16="http://schemas.microsoft.com/office/drawing/2014/main" id="{27E9CEB9-DA52-4552-BF42-81B7CD4C3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B058CF-372F-46F2-8308-3387F2C82F74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Nearest Neighbours</a:t>
            </a:r>
          </a:p>
        </p:txBody>
      </p:sp>
    </p:spTree>
    <p:extLst>
      <p:ext uri="{BB962C8B-B14F-4D97-AF65-F5344CB8AC3E}">
        <p14:creationId xmlns:p14="http://schemas.microsoft.com/office/powerpoint/2010/main" val="710395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73A6-5183-48BC-B7E0-EA1D56E2C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4000" dirty="0"/>
              <a:t>Convolutional Neural Networks (CNN)</a:t>
            </a:r>
          </a:p>
          <a:p>
            <a:r>
              <a:rPr lang="en-CA" sz="4000" dirty="0"/>
              <a:t>Boosting (</a:t>
            </a:r>
            <a:r>
              <a:rPr lang="en-CA" sz="4000" dirty="0" err="1"/>
              <a:t>XGBoost</a:t>
            </a:r>
            <a:r>
              <a:rPr lang="en-CA" sz="4000" dirty="0"/>
              <a:t> and </a:t>
            </a:r>
            <a:r>
              <a:rPr lang="en-CA" sz="4000" dirty="0" err="1"/>
              <a:t>LightGBM</a:t>
            </a:r>
            <a:r>
              <a:rPr lang="en-CA" sz="4000" dirty="0"/>
              <a:t>)</a:t>
            </a:r>
          </a:p>
          <a:p>
            <a:r>
              <a:rPr lang="en-CA" sz="4000" dirty="0"/>
              <a:t>Choosing models based on K-Fold Cross Validation</a:t>
            </a:r>
          </a:p>
          <a:p>
            <a:r>
              <a:rPr lang="en-CA" sz="4000" dirty="0" err="1"/>
              <a:t>Ensembling</a:t>
            </a:r>
            <a:r>
              <a:rPr lang="en-CA" sz="4000" dirty="0"/>
              <a:t> and K-Fold Stacking</a:t>
            </a:r>
          </a:p>
          <a:p>
            <a:r>
              <a:rPr lang="en-CA" sz="4000" dirty="0"/>
              <a:t>KNN Regressors on </a:t>
            </a:r>
            <a:r>
              <a:rPr lang="en-CA" sz="4000" i="1" dirty="0" err="1"/>
              <a:t>inc_angle</a:t>
            </a:r>
            <a:endParaRPr lang="en-CA" sz="4000" dirty="0"/>
          </a:p>
          <a:p>
            <a:r>
              <a:rPr lang="en-CA" sz="4000" dirty="0"/>
              <a:t>Not using </a:t>
            </a:r>
            <a:r>
              <a:rPr lang="en-CA" sz="4000" i="1" dirty="0" err="1"/>
              <a:t>inc_angle</a:t>
            </a:r>
            <a:r>
              <a:rPr lang="en-CA" sz="4000" dirty="0"/>
              <a:t> at all</a:t>
            </a:r>
          </a:p>
        </p:txBody>
      </p:sp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1C8D7250-1D8A-4A3F-BC46-DEBD39341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79E5BD-3DA7-4F6A-8EFC-6A0D90B9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Common Approaches</a:t>
            </a:r>
          </a:p>
        </p:txBody>
      </p:sp>
      <p:pic>
        <p:nvPicPr>
          <p:cNvPr id="5" name="Picture 4" descr="Image result for sentinel 1 satellite">
            <a:extLst>
              <a:ext uri="{FF2B5EF4-FFF2-40B4-BE49-F238E27FC236}">
                <a16:creationId xmlns:a16="http://schemas.microsoft.com/office/drawing/2014/main" id="{82D430DC-F8FE-4851-9F92-C7741786E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7F16D4-5436-48E0-9A4A-997F280458D0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Common Approaches</a:t>
            </a:r>
          </a:p>
        </p:txBody>
      </p:sp>
    </p:spTree>
    <p:extLst>
      <p:ext uri="{BB962C8B-B14F-4D97-AF65-F5344CB8AC3E}">
        <p14:creationId xmlns:p14="http://schemas.microsoft.com/office/powerpoint/2010/main" val="20697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69618-8518-4A32-AB65-4BADD37BE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Split data into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dirty="0"/>
                  <a:t> Folds</a:t>
                </a:r>
              </a:p>
              <a:p>
                <a:r>
                  <a:rPr lang="en-CA" dirty="0"/>
                  <a:t>Train model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A" dirty="0"/>
                  <a:t> Folds and test on held out Fold</a:t>
                </a:r>
              </a:p>
              <a:p>
                <a:r>
                  <a:rPr lang="en-CA" dirty="0"/>
                  <a:t>The average of all your errors across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dirty="0"/>
                  <a:t> Folds becomes your CV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69618-8518-4A32-AB65-4BADD37BE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Image result for sentinel 1 satellite">
            <a:extLst>
              <a:ext uri="{FF2B5EF4-FFF2-40B4-BE49-F238E27FC236}">
                <a16:creationId xmlns:a16="http://schemas.microsoft.com/office/drawing/2014/main" id="{F3D8D2C5-F4A0-4414-B7C4-1AC457C11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01203D-C948-4371-82F8-D8AF20AF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K-Fold Cross Validation</a:t>
            </a:r>
          </a:p>
        </p:txBody>
      </p:sp>
      <p:pic>
        <p:nvPicPr>
          <p:cNvPr id="16386" name="Picture 2" descr="Image result for cross validation">
            <a:extLst>
              <a:ext uri="{FF2B5EF4-FFF2-40B4-BE49-F238E27FC236}">
                <a16:creationId xmlns:a16="http://schemas.microsoft.com/office/drawing/2014/main" id="{28235731-D232-4E57-8352-C9ACA0E3C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608" y="3259098"/>
            <a:ext cx="7114784" cy="352414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sentinel 1 satellite">
            <a:extLst>
              <a:ext uri="{FF2B5EF4-FFF2-40B4-BE49-F238E27FC236}">
                <a16:creationId xmlns:a16="http://schemas.microsoft.com/office/drawing/2014/main" id="{5180E400-AD41-4113-A657-6479F9C9C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D07A6D-E6CC-4384-8D58-EECC2F77817C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K-Fold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01297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6EF04-1973-4950-9B7F-355D8B83EC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913394"/>
              </a:xfrm>
            </p:spPr>
            <p:txBody>
              <a:bodyPr/>
              <a:lstStyle/>
              <a:p>
                <a:r>
                  <a:rPr lang="en-CA" dirty="0"/>
                  <a:t>Model 1: Split your data into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dirty="0"/>
                  <a:t> Folds, train on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A" dirty="0"/>
                  <a:t> folds, test on last fold -&gt; total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dirty="0"/>
                  <a:t> predictions from testing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dirty="0"/>
                  <a:t> different folds</a:t>
                </a:r>
              </a:p>
              <a:p>
                <a:r>
                  <a:rPr lang="en-CA" dirty="0"/>
                  <a:t>Model 2: Split Model 1 predictions into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A" dirty="0"/>
                  <a:t> folds, train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A" dirty="0"/>
                  <a:t> folds, test on last fold -&gt; total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dirty="0"/>
                  <a:t> predictions from testing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A" dirty="0"/>
                  <a:t> different folds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6EF04-1973-4950-9B7F-355D8B83E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913394"/>
              </a:xfrm>
              <a:blipFill>
                <a:blip r:embed="rId2"/>
                <a:stretch>
                  <a:fillRect l="-1043" t="-5096" r="-1681" b="-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853EFA4D-61E4-4F45-8962-4A03D7C6C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F08D6B-01D2-4C21-8322-FE46DB14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235" y="333812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K-Fold Stacking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8BA38-B31A-4BD7-8CB5-A4EF6287EF3A}"/>
              </a:ext>
            </a:extLst>
          </p:cNvPr>
          <p:cNvSpPr/>
          <p:nvPr/>
        </p:nvSpPr>
        <p:spPr>
          <a:xfrm>
            <a:off x="1861972" y="4453003"/>
            <a:ext cx="1841326" cy="6764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A06FAF-3290-410E-BC35-A1FD019106AB}"/>
              </a:ext>
            </a:extLst>
          </p:cNvPr>
          <p:cNvSpPr/>
          <p:nvPr/>
        </p:nvSpPr>
        <p:spPr>
          <a:xfrm>
            <a:off x="515422" y="5087655"/>
            <a:ext cx="593342" cy="300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F6B75B-B950-40F5-BD05-C0F8FFA9C45C}"/>
              </a:ext>
            </a:extLst>
          </p:cNvPr>
          <p:cNvSpPr/>
          <p:nvPr/>
        </p:nvSpPr>
        <p:spPr>
          <a:xfrm>
            <a:off x="515422" y="5540680"/>
            <a:ext cx="593342" cy="300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E964D8-469A-42E7-B854-C2727028BC0D}"/>
              </a:ext>
            </a:extLst>
          </p:cNvPr>
          <p:cNvSpPr/>
          <p:nvPr/>
        </p:nvSpPr>
        <p:spPr>
          <a:xfrm>
            <a:off x="515422" y="4634630"/>
            <a:ext cx="593342" cy="300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9E2BF-3150-4741-B94F-0AF0A4453EAF}"/>
              </a:ext>
            </a:extLst>
          </p:cNvPr>
          <p:cNvSpPr/>
          <p:nvPr/>
        </p:nvSpPr>
        <p:spPr>
          <a:xfrm>
            <a:off x="515422" y="4177429"/>
            <a:ext cx="593342" cy="300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08039B-16B2-4E11-B57B-70B323F1D11B}"/>
              </a:ext>
            </a:extLst>
          </p:cNvPr>
          <p:cNvSpPr/>
          <p:nvPr/>
        </p:nvSpPr>
        <p:spPr>
          <a:xfrm>
            <a:off x="515422" y="3796429"/>
            <a:ext cx="593342" cy="300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4D2F25-5C1B-4969-823F-55B87646CA3E}"/>
              </a:ext>
            </a:extLst>
          </p:cNvPr>
          <p:cNvCxnSpPr>
            <a:stCxn id="25" idx="3"/>
            <a:endCxn id="12" idx="1"/>
          </p:cNvCxnSpPr>
          <p:nvPr/>
        </p:nvCxnSpPr>
        <p:spPr>
          <a:xfrm>
            <a:off x="1108764" y="3946742"/>
            <a:ext cx="753208" cy="844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8BEE83-B5E4-4A07-A297-B49DA84FA6B5}"/>
              </a:ext>
            </a:extLst>
          </p:cNvPr>
          <p:cNvCxnSpPr>
            <a:stCxn id="24" idx="3"/>
            <a:endCxn id="12" idx="1"/>
          </p:cNvCxnSpPr>
          <p:nvPr/>
        </p:nvCxnSpPr>
        <p:spPr>
          <a:xfrm>
            <a:off x="1108764" y="4327742"/>
            <a:ext cx="753208" cy="463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EEF753-EA33-4581-83C4-5210AE2BB721}"/>
              </a:ext>
            </a:extLst>
          </p:cNvPr>
          <p:cNvCxnSpPr>
            <a:stCxn id="23" idx="3"/>
            <a:endCxn id="12" idx="1"/>
          </p:cNvCxnSpPr>
          <p:nvPr/>
        </p:nvCxnSpPr>
        <p:spPr>
          <a:xfrm>
            <a:off x="1108764" y="4784943"/>
            <a:ext cx="753208" cy="6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883322-F06C-4A06-92B1-E11C75163850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 flipV="1">
            <a:off x="1108764" y="4791206"/>
            <a:ext cx="753208" cy="446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25778B-8598-43F5-8E3B-E6B672E20635}"/>
              </a:ext>
            </a:extLst>
          </p:cNvPr>
          <p:cNvSpPr txBox="1"/>
          <p:nvPr/>
        </p:nvSpPr>
        <p:spPr>
          <a:xfrm>
            <a:off x="1861972" y="5419635"/>
            <a:ext cx="1891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Train on folds 1-4, test on fold 5.</a:t>
            </a:r>
          </a:p>
          <a:p>
            <a:r>
              <a:rPr lang="en-CA" dirty="0"/>
              <a:t>Repeat with each fold out.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123B86-2BFC-42D1-B978-F7CB1F6FE3E8}"/>
              </a:ext>
            </a:extLst>
          </p:cNvPr>
          <p:cNvCxnSpPr>
            <a:cxnSpLocks/>
            <a:stCxn id="12" idx="3"/>
            <a:endCxn id="40" idx="1"/>
          </p:cNvCxnSpPr>
          <p:nvPr/>
        </p:nvCxnSpPr>
        <p:spPr>
          <a:xfrm>
            <a:off x="3703298" y="4791206"/>
            <a:ext cx="547595" cy="9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FF1DA49-C94B-4493-8A65-CCA622F8FA69}"/>
                  </a:ext>
                </a:extLst>
              </p:cNvPr>
              <p:cNvSpPr txBox="1"/>
              <p:nvPr/>
            </p:nvSpPr>
            <p:spPr>
              <a:xfrm>
                <a:off x="4250893" y="4059566"/>
                <a:ext cx="1776730" cy="1482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1,20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CA" sz="1600" dirty="0"/>
                </a:br>
                <a:endParaRPr lang="en-CA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1,4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1,4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1,4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1,6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1,6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1,6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1,8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1,8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1,8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1,10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FF1DA49-C94B-4493-8A65-CCA622F8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93" y="4059566"/>
                <a:ext cx="1776730" cy="1482137"/>
              </a:xfrm>
              <a:prstGeom prst="rect">
                <a:avLst/>
              </a:prstGeom>
              <a:blipFill>
                <a:blip r:embed="rId4"/>
                <a:stretch>
                  <a:fillRect r="-71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7C3ED-5F34-44AE-9F80-C21ACCB9B251}"/>
                  </a:ext>
                </a:extLst>
              </p:cNvPr>
              <p:cNvSpPr txBox="1"/>
              <p:nvPr/>
            </p:nvSpPr>
            <p:spPr>
              <a:xfrm>
                <a:off x="515421" y="6019800"/>
                <a:ext cx="78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sz="1400" dirty="0"/>
                  <a:t> = 100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F7C3ED-5F34-44AE-9F80-C21ACCB9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1" y="6019800"/>
                <a:ext cx="783225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28C25AB-18E8-45B0-84F2-E2123864A17D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027623" y="4800635"/>
            <a:ext cx="3717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064DC81-455C-49D4-869E-F0A3491BF62C}"/>
              </a:ext>
            </a:extLst>
          </p:cNvPr>
          <p:cNvSpPr/>
          <p:nvPr/>
        </p:nvSpPr>
        <p:spPr>
          <a:xfrm>
            <a:off x="6552356" y="5312849"/>
            <a:ext cx="593342" cy="300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90B5062-6CEC-4225-91B8-C1078E251BFB}"/>
              </a:ext>
            </a:extLst>
          </p:cNvPr>
          <p:cNvSpPr/>
          <p:nvPr/>
        </p:nvSpPr>
        <p:spPr>
          <a:xfrm>
            <a:off x="6552356" y="4859824"/>
            <a:ext cx="593342" cy="300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AACD09-D0BE-4D62-AEB5-622298C39280}"/>
              </a:ext>
            </a:extLst>
          </p:cNvPr>
          <p:cNvSpPr/>
          <p:nvPr/>
        </p:nvSpPr>
        <p:spPr>
          <a:xfrm>
            <a:off x="6552356" y="4402623"/>
            <a:ext cx="593342" cy="300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D2272A-67CB-46CC-B76D-D3879C9ABC3F}"/>
              </a:ext>
            </a:extLst>
          </p:cNvPr>
          <p:cNvSpPr/>
          <p:nvPr/>
        </p:nvSpPr>
        <p:spPr>
          <a:xfrm>
            <a:off x="6552356" y="4021623"/>
            <a:ext cx="593342" cy="300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CDC3AE-74BA-4ABF-8639-BC84C680D3D4}"/>
              </a:ext>
            </a:extLst>
          </p:cNvPr>
          <p:cNvSpPr/>
          <p:nvPr/>
        </p:nvSpPr>
        <p:spPr>
          <a:xfrm>
            <a:off x="7676219" y="4446739"/>
            <a:ext cx="1841326" cy="6764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Model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0C82EB-EA5D-4951-8554-BC383B1BE567}"/>
              </a:ext>
            </a:extLst>
          </p:cNvPr>
          <p:cNvSpPr txBox="1"/>
          <p:nvPr/>
        </p:nvSpPr>
        <p:spPr>
          <a:xfrm>
            <a:off x="7626113" y="5318548"/>
            <a:ext cx="1891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Train on folds 1-3, test on fold 4.</a:t>
            </a:r>
          </a:p>
          <a:p>
            <a:r>
              <a:rPr lang="en-CA" dirty="0"/>
              <a:t>Repeat with each fold out.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6B29374-E589-4910-93EA-A15652EBB33C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>
            <a:off x="7145698" y="4171936"/>
            <a:ext cx="530521" cy="613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8C9A07E-73C7-445D-B6CE-0B7AB5063B65}"/>
              </a:ext>
            </a:extLst>
          </p:cNvPr>
          <p:cNvCxnSpPr>
            <a:stCxn id="62" idx="3"/>
            <a:endCxn id="64" idx="1"/>
          </p:cNvCxnSpPr>
          <p:nvPr/>
        </p:nvCxnSpPr>
        <p:spPr>
          <a:xfrm>
            <a:off x="7145698" y="4552936"/>
            <a:ext cx="530521" cy="23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A48C9B-E0C7-4F9F-A789-4A6B084B6AD9}"/>
              </a:ext>
            </a:extLst>
          </p:cNvPr>
          <p:cNvCxnSpPr>
            <a:stCxn id="61" idx="3"/>
            <a:endCxn id="64" idx="1"/>
          </p:cNvCxnSpPr>
          <p:nvPr/>
        </p:nvCxnSpPr>
        <p:spPr>
          <a:xfrm flipV="1">
            <a:off x="7145698" y="4784942"/>
            <a:ext cx="530521" cy="225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BDAB1E-E07A-4F1F-A5D4-16F44E06D26E}"/>
                  </a:ext>
                </a:extLst>
              </p:cNvPr>
              <p:cNvSpPr txBox="1"/>
              <p:nvPr/>
            </p:nvSpPr>
            <p:spPr>
              <a:xfrm>
                <a:off x="10045949" y="4183023"/>
                <a:ext cx="1776730" cy="1204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1,25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CA" sz="1600" dirty="0"/>
                </a:br>
                <a:endParaRPr lang="en-CA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2,26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2,27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1,5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2,5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2,5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2,75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2,76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2,77</m:t>
                              </m:r>
                            </m:sub>
                          </m:s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2,100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BDAB1E-E07A-4F1F-A5D4-16F44E06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949" y="4183023"/>
                <a:ext cx="1776730" cy="1204176"/>
              </a:xfrm>
              <a:prstGeom prst="rect">
                <a:avLst/>
              </a:prstGeom>
              <a:blipFill>
                <a:blip r:embed="rId6"/>
                <a:stretch>
                  <a:fillRect r="-82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D340099-A491-4618-B1BF-25D830ED8DB9}"/>
              </a:ext>
            </a:extLst>
          </p:cNvPr>
          <p:cNvCxnSpPr>
            <a:cxnSpLocks/>
            <a:stCxn id="64" idx="3"/>
            <a:endCxn id="72" idx="1"/>
          </p:cNvCxnSpPr>
          <p:nvPr/>
        </p:nvCxnSpPr>
        <p:spPr>
          <a:xfrm>
            <a:off x="9517545" y="4784942"/>
            <a:ext cx="528404" cy="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Image result for sentinel 1 satellite">
            <a:extLst>
              <a:ext uri="{FF2B5EF4-FFF2-40B4-BE49-F238E27FC236}">
                <a16:creationId xmlns:a16="http://schemas.microsoft.com/office/drawing/2014/main" id="{CABC6640-D808-4883-8443-9EAED8202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D55A9291-92AB-4447-A5F6-78D9F22899F0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K-Fold Stacking</a:t>
            </a:r>
          </a:p>
        </p:txBody>
      </p:sp>
    </p:spTree>
    <p:extLst>
      <p:ext uri="{BB962C8B-B14F-4D97-AF65-F5344CB8AC3E}">
        <p14:creationId xmlns:p14="http://schemas.microsoft.com/office/powerpoint/2010/main" val="3512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9" grpId="0" animBg="1"/>
      <p:bldP spid="61" grpId="0" animBg="1"/>
      <p:bldP spid="62" grpId="0" animBg="1"/>
      <p:bldP spid="63" grpId="0" animBg="1"/>
      <p:bldP spid="64" grpId="0" animBg="1"/>
      <p:bldP spid="65" grpId="0"/>
      <p:bldP spid="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90A13-6A8E-4E47-AEB0-3C3AD21A1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Statoil is an international energy company which provides gas, oil and wind power from ocean mining</a:t>
            </a:r>
          </a:p>
          <a:p>
            <a:r>
              <a:rPr lang="en-CA" dirty="0"/>
              <a:t>C-CORE is a satellite R&amp;D corporation which uses computer vision based surveillance</a:t>
            </a:r>
          </a:p>
          <a:p>
            <a:r>
              <a:rPr lang="en-CA" dirty="0"/>
              <a:t>Statoil and C-CORE are looking for a new computer vision algorithm to identify icebergs using satellite radar in current and future mining areas</a:t>
            </a:r>
          </a:p>
          <a:p>
            <a:endParaRPr lang="en-CA" dirty="0"/>
          </a:p>
          <a:p>
            <a:r>
              <a:rPr lang="en-CA" b="1" dirty="0"/>
              <a:t>Is a spotted object a ship, or an iceberg?</a:t>
            </a:r>
          </a:p>
        </p:txBody>
      </p:sp>
      <p:pic>
        <p:nvPicPr>
          <p:cNvPr id="9" name="Picture 4" descr="Image result for sentinel 1 satellite">
            <a:extLst>
              <a:ext uri="{FF2B5EF4-FFF2-40B4-BE49-F238E27FC236}">
                <a16:creationId xmlns:a16="http://schemas.microsoft.com/office/drawing/2014/main" id="{81C9401B-641A-41CF-A970-5F9686A1C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E07788-B93E-47C0-B336-E7EF505A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5" name="Picture 4" descr="Image result for sentinel 1 satellite">
            <a:extLst>
              <a:ext uri="{FF2B5EF4-FFF2-40B4-BE49-F238E27FC236}">
                <a16:creationId xmlns:a16="http://schemas.microsoft.com/office/drawing/2014/main" id="{63ED288A-EE19-4514-BA51-4F7942BFB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0753D9-6F4A-473B-9F7A-91354C830C30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2206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63980-85D7-485F-B3D3-C22E9D5B7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CA" dirty="0"/>
                  <a:t>Choose the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dirty="0"/>
                  <a:t> points with the smallest distance to our point</a:t>
                </a:r>
              </a:p>
              <a:p>
                <a:r>
                  <a:rPr lang="en-CA" dirty="0"/>
                  <a:t>Average the values -&gt; Our new feature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63980-85D7-485F-B3D3-C22E9D5B7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39F5F18E-ADAB-4931-B162-BC4774E4E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13813B-FD0C-4DEB-833E-B48A54E9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K-Nearest Neighbour</a:t>
            </a:r>
          </a:p>
        </p:txBody>
      </p:sp>
      <p:pic>
        <p:nvPicPr>
          <p:cNvPr id="8" name="Picture 7" descr="https://storage.googleapis.com/kaggle-media/competitions/statoil/NM5Eg0Q.png">
            <a:extLst>
              <a:ext uri="{FF2B5EF4-FFF2-40B4-BE49-F238E27FC236}">
                <a16:creationId xmlns:a16="http://schemas.microsoft.com/office/drawing/2014/main" id="{BDF71A39-BE70-4FA3-8A63-E8E6D5DA5FF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2" r="50257" b="40292"/>
          <a:stretch/>
        </p:blipFill>
        <p:spPr bwMode="auto">
          <a:xfrm>
            <a:off x="906780" y="3316147"/>
            <a:ext cx="10447020" cy="2488557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697885-F717-4EFA-92A7-52D085BE0C7D}"/>
              </a:ext>
            </a:extLst>
          </p:cNvPr>
          <p:cNvSpPr txBox="1"/>
          <p:nvPr/>
        </p:nvSpPr>
        <p:spPr>
          <a:xfrm>
            <a:off x="45720" y="4406900"/>
            <a:ext cx="72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Inc_</a:t>
            </a:r>
            <a:br>
              <a:rPr lang="en-CA" sz="1400" i="1" dirty="0"/>
            </a:br>
            <a:r>
              <a:rPr lang="en-CA" sz="1400" i="1" dirty="0"/>
              <a:t>angle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68978F5-9ECF-4BAB-B049-4DA74DF3A72D}"/>
              </a:ext>
            </a:extLst>
          </p:cNvPr>
          <p:cNvSpPr/>
          <p:nvPr/>
        </p:nvSpPr>
        <p:spPr>
          <a:xfrm>
            <a:off x="8277225" y="4463415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DAEFC92-9052-45F6-979A-F40382900A32}"/>
              </a:ext>
            </a:extLst>
          </p:cNvPr>
          <p:cNvCxnSpPr>
            <a:cxnSpLocks/>
            <a:stCxn id="54" idx="2"/>
            <a:endCxn id="8" idx="1"/>
          </p:cNvCxnSpPr>
          <p:nvPr/>
        </p:nvCxnSpPr>
        <p:spPr>
          <a:xfrm flipH="1" flipV="1">
            <a:off x="906780" y="4560426"/>
            <a:ext cx="7370445" cy="40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C515F8-FCC3-4AE9-B8FE-E1C2694FDE58}"/>
              </a:ext>
            </a:extLst>
          </p:cNvPr>
          <p:cNvCxnSpPr>
            <a:stCxn id="54" idx="6"/>
            <a:endCxn id="8" idx="3"/>
          </p:cNvCxnSpPr>
          <p:nvPr/>
        </p:nvCxnSpPr>
        <p:spPr>
          <a:xfrm flipV="1">
            <a:off x="8551545" y="4560426"/>
            <a:ext cx="2802255" cy="40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6B427EF-06BF-4E9B-B5DB-70E3B211F0C1}"/>
              </a:ext>
            </a:extLst>
          </p:cNvPr>
          <p:cNvCxnSpPr>
            <a:cxnSpLocks/>
          </p:cNvCxnSpPr>
          <p:nvPr/>
        </p:nvCxnSpPr>
        <p:spPr>
          <a:xfrm>
            <a:off x="8345805" y="4130040"/>
            <a:ext cx="0" cy="470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73780FF-B9E1-420F-BFA1-55856D19E46F}"/>
              </a:ext>
            </a:extLst>
          </p:cNvPr>
          <p:cNvCxnSpPr/>
          <p:nvPr/>
        </p:nvCxnSpPr>
        <p:spPr>
          <a:xfrm>
            <a:off x="10022840" y="4513580"/>
            <a:ext cx="0" cy="669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84179F2-57B8-4DD6-BF7F-D1380B24E9FE}"/>
              </a:ext>
            </a:extLst>
          </p:cNvPr>
          <p:cNvCxnSpPr/>
          <p:nvPr/>
        </p:nvCxnSpPr>
        <p:spPr>
          <a:xfrm flipV="1">
            <a:off x="10284460" y="4580500"/>
            <a:ext cx="0" cy="263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E25A57-C9FF-4E0A-919D-9A697E8F94AD}"/>
              </a:ext>
            </a:extLst>
          </p:cNvPr>
          <p:cNvCxnSpPr/>
          <p:nvPr/>
        </p:nvCxnSpPr>
        <p:spPr>
          <a:xfrm>
            <a:off x="4630420" y="4038600"/>
            <a:ext cx="0" cy="54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B4BF5D-BBE4-4AB5-AAA1-312A57D156EA}"/>
              </a:ext>
            </a:extLst>
          </p:cNvPr>
          <p:cNvCxnSpPr/>
          <p:nvPr/>
        </p:nvCxnSpPr>
        <p:spPr>
          <a:xfrm>
            <a:off x="3876040" y="3970020"/>
            <a:ext cx="0" cy="610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971F6F6-026F-4951-A8E2-E548651582BB}"/>
              </a:ext>
            </a:extLst>
          </p:cNvPr>
          <p:cNvCxnSpPr/>
          <p:nvPr/>
        </p:nvCxnSpPr>
        <p:spPr>
          <a:xfrm>
            <a:off x="3959860" y="3522980"/>
            <a:ext cx="0" cy="10575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B91FD13-B91B-4159-A038-A2A452934BA6}"/>
              </a:ext>
            </a:extLst>
          </p:cNvPr>
          <p:cNvCxnSpPr/>
          <p:nvPr/>
        </p:nvCxnSpPr>
        <p:spPr>
          <a:xfrm flipV="1">
            <a:off x="4734560" y="4580500"/>
            <a:ext cx="0" cy="202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2E9CB1A-EE11-4F2E-95D2-D0B0F96112B6}"/>
              </a:ext>
            </a:extLst>
          </p:cNvPr>
          <p:cNvCxnSpPr/>
          <p:nvPr/>
        </p:nvCxnSpPr>
        <p:spPr>
          <a:xfrm>
            <a:off x="5341620" y="4051740"/>
            <a:ext cx="0" cy="528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7F6245B-FE6C-4B91-BA50-2B75A522EECC}"/>
              </a:ext>
            </a:extLst>
          </p:cNvPr>
          <p:cNvCxnSpPr/>
          <p:nvPr/>
        </p:nvCxnSpPr>
        <p:spPr>
          <a:xfrm flipV="1">
            <a:off x="2667000" y="4560425"/>
            <a:ext cx="0" cy="925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Image result for sentinel 1 satellite">
            <a:extLst>
              <a:ext uri="{FF2B5EF4-FFF2-40B4-BE49-F238E27FC236}">
                <a16:creationId xmlns:a16="http://schemas.microsoft.com/office/drawing/2014/main" id="{B052AA20-D2DF-4760-A0FF-6FAA6956C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03CE691-A423-4F6F-A6F6-144C23F19A12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K-Nearest Neighbours Regressors</a:t>
            </a:r>
          </a:p>
        </p:txBody>
      </p:sp>
    </p:spTree>
    <p:extLst>
      <p:ext uri="{BB962C8B-B14F-4D97-AF65-F5344CB8AC3E}">
        <p14:creationId xmlns:p14="http://schemas.microsoft.com/office/powerpoint/2010/main" val="180117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39F5F18E-ADAB-4931-B162-BC4774E4E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13813B-FD0C-4DEB-833E-B48A54E9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Decision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B5AA5-DF4D-4A82-B46A-5D6D3ED48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Split the data on a certain parameter(s), construct a tree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B638B-7D54-48E3-B0A0-65C055FBED1F}"/>
              </a:ext>
            </a:extLst>
          </p:cNvPr>
          <p:cNvCxnSpPr/>
          <p:nvPr/>
        </p:nvCxnSpPr>
        <p:spPr>
          <a:xfrm flipV="1">
            <a:off x="1107509" y="2906037"/>
            <a:ext cx="0" cy="316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D2E490-7DFD-4C12-8C32-ABC7ED502245}"/>
              </a:ext>
            </a:extLst>
          </p:cNvPr>
          <p:cNvCxnSpPr/>
          <p:nvPr/>
        </p:nvCxnSpPr>
        <p:spPr>
          <a:xfrm>
            <a:off x="958241" y="5906020"/>
            <a:ext cx="3137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6CBC4D8-DB3E-4C82-9DE1-E2BBC67B707B}"/>
              </a:ext>
            </a:extLst>
          </p:cNvPr>
          <p:cNvSpPr/>
          <p:nvPr/>
        </p:nvSpPr>
        <p:spPr>
          <a:xfrm>
            <a:off x="1584542" y="3319396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712DDA6F-1550-4594-8BE8-BE0443E4C440}"/>
              </a:ext>
            </a:extLst>
          </p:cNvPr>
          <p:cNvSpPr/>
          <p:nvPr/>
        </p:nvSpPr>
        <p:spPr>
          <a:xfrm>
            <a:off x="3077230" y="3671003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112F75E-FB32-49C1-BB06-768E66567911}"/>
              </a:ext>
            </a:extLst>
          </p:cNvPr>
          <p:cNvSpPr/>
          <p:nvPr/>
        </p:nvSpPr>
        <p:spPr>
          <a:xfrm>
            <a:off x="1937358" y="4436298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28D043-2676-4F93-ADE4-FEA5DC71D461}"/>
              </a:ext>
            </a:extLst>
          </p:cNvPr>
          <p:cNvSpPr/>
          <p:nvPr/>
        </p:nvSpPr>
        <p:spPr>
          <a:xfrm>
            <a:off x="3497369" y="4304775"/>
            <a:ext cx="131523" cy="131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0A669A38-A1E0-41EF-A481-9F684A2D555E}"/>
              </a:ext>
            </a:extLst>
          </p:cNvPr>
          <p:cNvSpPr/>
          <p:nvPr/>
        </p:nvSpPr>
        <p:spPr>
          <a:xfrm>
            <a:off x="2757815" y="3283906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786C3BD1-EA0B-4A6A-9406-8EBE8C2F464F}"/>
              </a:ext>
            </a:extLst>
          </p:cNvPr>
          <p:cNvSpPr/>
          <p:nvPr/>
        </p:nvSpPr>
        <p:spPr>
          <a:xfrm>
            <a:off x="1461374" y="5169069"/>
            <a:ext cx="231731" cy="23173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1BE77B2E-D81E-454D-9ABC-2D024886A2E5}"/>
              </a:ext>
            </a:extLst>
          </p:cNvPr>
          <p:cNvSpPr/>
          <p:nvPr/>
        </p:nvSpPr>
        <p:spPr>
          <a:xfrm>
            <a:off x="1993729" y="5557375"/>
            <a:ext cx="231731" cy="23173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13E3FC-0293-41C6-91E4-83C72C17CBC7}"/>
              </a:ext>
            </a:extLst>
          </p:cNvPr>
          <p:cNvCxnSpPr>
            <a:cxnSpLocks/>
          </p:cNvCxnSpPr>
          <p:nvPr/>
        </p:nvCxnSpPr>
        <p:spPr>
          <a:xfrm>
            <a:off x="2327096" y="2902335"/>
            <a:ext cx="0" cy="2955199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125C87-652C-44A3-ACFF-D240D78B954D}"/>
                  </a:ext>
                </a:extLst>
              </p:cNvPr>
              <p:cNvSpPr txBox="1"/>
              <p:nvPr/>
            </p:nvSpPr>
            <p:spPr>
              <a:xfrm>
                <a:off x="2195367" y="5901429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125C87-652C-44A3-ACFF-D240D78B9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367" y="5901429"/>
                <a:ext cx="131729" cy="307777"/>
              </a:xfrm>
              <a:prstGeom prst="rect">
                <a:avLst/>
              </a:prstGeom>
              <a:blipFill>
                <a:blip r:embed="rId3"/>
                <a:stretch>
                  <a:fillRect r="-681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80AAF0-9CB8-4E2D-B5AA-7F9D70D5C3A4}"/>
              </a:ext>
            </a:extLst>
          </p:cNvPr>
          <p:cNvCxnSpPr>
            <a:cxnSpLocks/>
          </p:cNvCxnSpPr>
          <p:nvPr/>
        </p:nvCxnSpPr>
        <p:spPr>
          <a:xfrm>
            <a:off x="2306043" y="5857534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E48707-6BF8-4580-811B-679F0A6DBE78}"/>
                  </a:ext>
                </a:extLst>
              </p:cNvPr>
              <p:cNvSpPr txBox="1"/>
              <p:nvPr/>
            </p:nvSpPr>
            <p:spPr>
              <a:xfrm>
                <a:off x="593017" y="4612310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E48707-6BF8-4580-811B-679F0A6DB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17" y="4612310"/>
                <a:ext cx="131729" cy="307777"/>
              </a:xfrm>
              <a:prstGeom prst="rect">
                <a:avLst/>
              </a:prstGeom>
              <a:blipFill>
                <a:blip r:embed="rId4"/>
                <a:stretch>
                  <a:fillRect r="-7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856A2F-E62A-43B0-8927-B1CD7BE6F3A7}"/>
              </a:ext>
            </a:extLst>
          </p:cNvPr>
          <p:cNvCxnSpPr>
            <a:cxnSpLocks/>
          </p:cNvCxnSpPr>
          <p:nvPr/>
        </p:nvCxnSpPr>
        <p:spPr>
          <a:xfrm>
            <a:off x="1049250" y="4766152"/>
            <a:ext cx="113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C5A27A-2107-4252-BC4A-43BBDDD2CCE4}"/>
                  </a:ext>
                </a:extLst>
              </p:cNvPr>
              <p:cNvSpPr txBox="1"/>
              <p:nvPr/>
            </p:nvSpPr>
            <p:spPr>
              <a:xfrm>
                <a:off x="3275082" y="5901429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C5A27A-2107-4252-BC4A-43BBDDD2C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082" y="5901429"/>
                <a:ext cx="131729" cy="307777"/>
              </a:xfrm>
              <a:prstGeom prst="rect">
                <a:avLst/>
              </a:prstGeom>
              <a:blipFill>
                <a:blip r:embed="rId5"/>
                <a:stretch>
                  <a:fillRect r="-1409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C50793-52C9-46AB-A8D9-32FE44C13268}"/>
              </a:ext>
            </a:extLst>
          </p:cNvPr>
          <p:cNvCxnSpPr>
            <a:cxnSpLocks/>
          </p:cNvCxnSpPr>
          <p:nvPr/>
        </p:nvCxnSpPr>
        <p:spPr>
          <a:xfrm>
            <a:off x="3385758" y="5857534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39B9506-E769-4BB8-9B64-BC0DF0A26FE7}"/>
              </a:ext>
            </a:extLst>
          </p:cNvPr>
          <p:cNvSpPr/>
          <p:nvPr/>
        </p:nvSpPr>
        <p:spPr>
          <a:xfrm>
            <a:off x="7709770" y="2993721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386C9-8F32-402F-9483-894D38794E95}"/>
                  </a:ext>
                </a:extLst>
              </p:cNvPr>
              <p:cNvSpPr txBox="1"/>
              <p:nvPr/>
            </p:nvSpPr>
            <p:spPr>
              <a:xfrm>
                <a:off x="6718518" y="3385157"/>
                <a:ext cx="1171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&lt;5</m:t>
                    </m:r>
                  </m:oMath>
                </a14:m>
                <a:r>
                  <a:rPr lang="en-CA" dirty="0"/>
                  <a:t>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386C9-8F32-402F-9483-894D38794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518" y="3385157"/>
                <a:ext cx="1171183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07B830-9E6C-4137-B962-51E3F43467C3}"/>
                  </a:ext>
                </a:extLst>
              </p:cNvPr>
              <p:cNvSpPr txBox="1"/>
              <p:nvPr/>
            </p:nvSpPr>
            <p:spPr>
              <a:xfrm>
                <a:off x="8372219" y="3381620"/>
                <a:ext cx="1171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CA" dirty="0"/>
                  <a:t>?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07B830-9E6C-4137-B962-51E3F434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219" y="3381620"/>
                <a:ext cx="1171183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25109D-89ED-4D73-B123-E5CCD635483B}"/>
              </a:ext>
            </a:extLst>
          </p:cNvPr>
          <p:cNvCxnSpPr>
            <a:cxnSpLocks/>
            <a:stCxn id="5" idx="4"/>
            <a:endCxn id="45" idx="7"/>
          </p:cNvCxnSpPr>
          <p:nvPr/>
        </p:nvCxnSpPr>
        <p:spPr>
          <a:xfrm flipH="1">
            <a:off x="7342601" y="3419606"/>
            <a:ext cx="580112" cy="725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8A68DC4-C6F1-42FF-8517-B19D6DC780F5}"/>
              </a:ext>
            </a:extLst>
          </p:cNvPr>
          <p:cNvSpPr/>
          <p:nvPr/>
        </p:nvSpPr>
        <p:spPr>
          <a:xfrm>
            <a:off x="8423753" y="4124686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36F5B9-CB27-45F0-A821-96F9FF809D39}"/>
              </a:ext>
            </a:extLst>
          </p:cNvPr>
          <p:cNvSpPr/>
          <p:nvPr/>
        </p:nvSpPr>
        <p:spPr>
          <a:xfrm>
            <a:off x="6979085" y="4082299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8961F-8E99-4EF9-A389-AB7F90EC2356}"/>
              </a:ext>
            </a:extLst>
          </p:cNvPr>
          <p:cNvCxnSpPr>
            <a:cxnSpLocks/>
            <a:stCxn id="5" idx="4"/>
            <a:endCxn id="44" idx="1"/>
          </p:cNvCxnSpPr>
          <p:nvPr/>
        </p:nvCxnSpPr>
        <p:spPr>
          <a:xfrm>
            <a:off x="7922713" y="3419606"/>
            <a:ext cx="563409" cy="767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E4AF6F-6887-45A1-B021-3F13647DBCBA}"/>
              </a:ext>
            </a:extLst>
          </p:cNvPr>
          <p:cNvSpPr txBox="1"/>
          <p:nvPr/>
        </p:nvSpPr>
        <p:spPr>
          <a:xfrm>
            <a:off x="7024752" y="4053411"/>
            <a:ext cx="21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EF8E8A-4002-440B-9A73-907EAE9112F5}"/>
              </a:ext>
            </a:extLst>
          </p:cNvPr>
          <p:cNvSpPr txBox="1"/>
          <p:nvPr/>
        </p:nvSpPr>
        <p:spPr>
          <a:xfrm>
            <a:off x="8502499" y="4083197"/>
            <a:ext cx="29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-</a:t>
            </a:r>
          </a:p>
        </p:txBody>
      </p:sp>
      <p:pic>
        <p:nvPicPr>
          <p:cNvPr id="34" name="Picture 33" descr="Image result for sentinel 1 satellite">
            <a:extLst>
              <a:ext uri="{FF2B5EF4-FFF2-40B4-BE49-F238E27FC236}">
                <a16:creationId xmlns:a16="http://schemas.microsoft.com/office/drawing/2014/main" id="{876D4DDC-67C3-40B2-B1A8-7D7E2E101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EAC96BF-1617-4816-992B-4DEE229456A0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24441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D3C7-B2F7-4B3A-8851-D2258395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Ensemble method to join many “weak” learners in order to take each of their strengths while overcoming their weaknesses</a:t>
            </a:r>
          </a:p>
          <a:p>
            <a:r>
              <a:rPr lang="en-CA" sz="3600" dirty="0"/>
              <a:t>Each subsequent model works to improve the errors of the previous model</a:t>
            </a:r>
          </a:p>
          <a:p>
            <a:pPr marL="0" indent="0">
              <a:buNone/>
            </a:pPr>
            <a:endParaRPr lang="en-CA" sz="3600" dirty="0"/>
          </a:p>
        </p:txBody>
      </p:sp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E56E681F-77F2-40BD-8BD2-D6880C557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A23B6D-B6B4-4564-9C7F-D999C86D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Boosting</a:t>
            </a:r>
          </a:p>
        </p:txBody>
      </p:sp>
      <p:pic>
        <p:nvPicPr>
          <p:cNvPr id="5" name="Picture 4" descr="Image result for sentinel 1 satellite">
            <a:extLst>
              <a:ext uri="{FF2B5EF4-FFF2-40B4-BE49-F238E27FC236}">
                <a16:creationId xmlns:a16="http://schemas.microsoft.com/office/drawing/2014/main" id="{61A8C58D-93A3-4B4E-8073-952BCDEAB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23A925-4A8D-49AD-A8D0-67292EA3BC1C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059999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E56E681F-77F2-40BD-8BD2-D6880C557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A23B6D-B6B4-4564-9C7F-D999C86D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Boosting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AFF11E-CC02-402A-9829-6239CD71BD6D}"/>
              </a:ext>
            </a:extLst>
          </p:cNvPr>
          <p:cNvCxnSpPr/>
          <p:nvPr/>
        </p:nvCxnSpPr>
        <p:spPr>
          <a:xfrm flipV="1">
            <a:off x="838200" y="2104373"/>
            <a:ext cx="0" cy="316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D9DC26-59C5-4A29-AB50-6400BF3118D6}"/>
              </a:ext>
            </a:extLst>
          </p:cNvPr>
          <p:cNvCxnSpPr/>
          <p:nvPr/>
        </p:nvCxnSpPr>
        <p:spPr>
          <a:xfrm>
            <a:off x="688932" y="5104356"/>
            <a:ext cx="3137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49A1D85-73E1-4029-B56C-80463E6561D2}"/>
              </a:ext>
            </a:extLst>
          </p:cNvPr>
          <p:cNvSpPr/>
          <p:nvPr/>
        </p:nvSpPr>
        <p:spPr>
          <a:xfrm>
            <a:off x="1315233" y="2517732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FECAFEF9-AD65-4950-A9FB-1D9E747DF88E}"/>
              </a:ext>
            </a:extLst>
          </p:cNvPr>
          <p:cNvSpPr/>
          <p:nvPr/>
        </p:nvSpPr>
        <p:spPr>
          <a:xfrm>
            <a:off x="2807921" y="2869339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910186-57CC-43FB-AE5C-31936C3BC007}"/>
              </a:ext>
            </a:extLst>
          </p:cNvPr>
          <p:cNvSpPr/>
          <p:nvPr/>
        </p:nvSpPr>
        <p:spPr>
          <a:xfrm>
            <a:off x="1668049" y="3634634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9F92E7-1ACB-456C-8FBA-E43DB909A550}"/>
              </a:ext>
            </a:extLst>
          </p:cNvPr>
          <p:cNvSpPr/>
          <p:nvPr/>
        </p:nvSpPr>
        <p:spPr>
          <a:xfrm>
            <a:off x="3228060" y="3503111"/>
            <a:ext cx="131523" cy="131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E5914CE6-CCB4-41D1-A29E-704067425F03}"/>
              </a:ext>
            </a:extLst>
          </p:cNvPr>
          <p:cNvSpPr/>
          <p:nvPr/>
        </p:nvSpPr>
        <p:spPr>
          <a:xfrm>
            <a:off x="2488506" y="2482242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E25598F-60C7-4985-9EF1-28E65100E091}"/>
              </a:ext>
            </a:extLst>
          </p:cNvPr>
          <p:cNvSpPr/>
          <p:nvPr/>
        </p:nvSpPr>
        <p:spPr>
          <a:xfrm>
            <a:off x="1192065" y="4367405"/>
            <a:ext cx="231731" cy="23173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3FA3F544-4AA8-4583-A537-AF82C2F8D4CF}"/>
              </a:ext>
            </a:extLst>
          </p:cNvPr>
          <p:cNvSpPr/>
          <p:nvPr/>
        </p:nvSpPr>
        <p:spPr>
          <a:xfrm>
            <a:off x="1724420" y="4755711"/>
            <a:ext cx="231731" cy="23173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E4CB-E95C-4167-8B3D-D5A04DC4DDF4}"/>
              </a:ext>
            </a:extLst>
          </p:cNvPr>
          <p:cNvCxnSpPr>
            <a:cxnSpLocks/>
          </p:cNvCxnSpPr>
          <p:nvPr/>
        </p:nvCxnSpPr>
        <p:spPr>
          <a:xfrm>
            <a:off x="2036734" y="2078963"/>
            <a:ext cx="0" cy="2955199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AA4292-F376-461F-9F6F-D55196E88D47}"/>
                  </a:ext>
                </a:extLst>
              </p:cNvPr>
              <p:cNvSpPr txBox="1"/>
              <p:nvPr/>
            </p:nvSpPr>
            <p:spPr>
              <a:xfrm>
                <a:off x="1581411" y="5851926"/>
                <a:ext cx="10835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AA4292-F376-461F-9F6F-D55196E88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11" y="5851926"/>
                <a:ext cx="10835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70E45B-D131-4618-8CF3-DEAC2E101DBB}"/>
              </a:ext>
            </a:extLst>
          </p:cNvPr>
          <p:cNvCxnSpPr/>
          <p:nvPr/>
        </p:nvCxnSpPr>
        <p:spPr>
          <a:xfrm flipV="1">
            <a:off x="4415423" y="2104373"/>
            <a:ext cx="0" cy="316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E3059B-1ABE-4DC3-9F38-8D2AC3CD3D54}"/>
              </a:ext>
            </a:extLst>
          </p:cNvPr>
          <p:cNvCxnSpPr/>
          <p:nvPr/>
        </p:nvCxnSpPr>
        <p:spPr>
          <a:xfrm>
            <a:off x="4266155" y="5104356"/>
            <a:ext cx="3137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087AD70-630E-495A-BAAA-B8909E5E9CD2}"/>
              </a:ext>
            </a:extLst>
          </p:cNvPr>
          <p:cNvSpPr/>
          <p:nvPr/>
        </p:nvSpPr>
        <p:spPr>
          <a:xfrm>
            <a:off x="4892456" y="2517732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DBB4725-5E6C-442E-977C-DE44E3B3835F}"/>
              </a:ext>
            </a:extLst>
          </p:cNvPr>
          <p:cNvSpPr/>
          <p:nvPr/>
        </p:nvSpPr>
        <p:spPr>
          <a:xfrm>
            <a:off x="5245272" y="3634634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892A6664-3707-40B6-BC1F-D00C5F9ED2B8}"/>
              </a:ext>
            </a:extLst>
          </p:cNvPr>
          <p:cNvSpPr/>
          <p:nvPr/>
        </p:nvSpPr>
        <p:spPr>
          <a:xfrm>
            <a:off x="4769288" y="4367405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27FC9F30-82CE-48EC-AB9D-EE8506CEAF44}"/>
              </a:ext>
            </a:extLst>
          </p:cNvPr>
          <p:cNvSpPr/>
          <p:nvPr/>
        </p:nvSpPr>
        <p:spPr>
          <a:xfrm>
            <a:off x="5301643" y="4755711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112C1F-CAA0-471C-B7B2-F7E38407336E}"/>
                  </a:ext>
                </a:extLst>
              </p:cNvPr>
              <p:cNvSpPr txBox="1"/>
              <p:nvPr/>
            </p:nvSpPr>
            <p:spPr>
              <a:xfrm>
                <a:off x="5158634" y="5851926"/>
                <a:ext cx="10835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112C1F-CAA0-471C-B7B2-F7E384073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634" y="5851926"/>
                <a:ext cx="10835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C12380-E6B6-4108-9D2C-778FFD708C8C}"/>
              </a:ext>
            </a:extLst>
          </p:cNvPr>
          <p:cNvCxnSpPr/>
          <p:nvPr/>
        </p:nvCxnSpPr>
        <p:spPr>
          <a:xfrm flipV="1">
            <a:off x="8335020" y="2104373"/>
            <a:ext cx="0" cy="316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5E9EDF-7408-454D-87AF-C2A283444579}"/>
              </a:ext>
            </a:extLst>
          </p:cNvPr>
          <p:cNvCxnSpPr/>
          <p:nvPr/>
        </p:nvCxnSpPr>
        <p:spPr>
          <a:xfrm>
            <a:off x="8185752" y="5104356"/>
            <a:ext cx="3137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9495852-8877-4D44-815B-64679E14BE1C}"/>
              </a:ext>
            </a:extLst>
          </p:cNvPr>
          <p:cNvSpPr/>
          <p:nvPr/>
        </p:nvSpPr>
        <p:spPr>
          <a:xfrm>
            <a:off x="8812053" y="2517732"/>
            <a:ext cx="131523" cy="131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4E3B363-12A0-473D-93B9-C69AFE7ECB85}"/>
              </a:ext>
            </a:extLst>
          </p:cNvPr>
          <p:cNvSpPr/>
          <p:nvPr/>
        </p:nvSpPr>
        <p:spPr>
          <a:xfrm>
            <a:off x="9164869" y="3634634"/>
            <a:ext cx="131523" cy="131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7B49AE42-C878-4420-AEE0-67D357F34BEF}"/>
              </a:ext>
            </a:extLst>
          </p:cNvPr>
          <p:cNvSpPr/>
          <p:nvPr/>
        </p:nvSpPr>
        <p:spPr>
          <a:xfrm>
            <a:off x="8688885" y="4367405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8985A192-3563-436A-9966-A841C892D42E}"/>
              </a:ext>
            </a:extLst>
          </p:cNvPr>
          <p:cNvSpPr/>
          <p:nvPr/>
        </p:nvSpPr>
        <p:spPr>
          <a:xfrm>
            <a:off x="9221240" y="4755711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946879-255B-4F0A-94AB-BA61F479D9FB}"/>
                  </a:ext>
                </a:extLst>
              </p:cNvPr>
              <p:cNvSpPr txBox="1"/>
              <p:nvPr/>
            </p:nvSpPr>
            <p:spPr>
              <a:xfrm>
                <a:off x="9078231" y="5851926"/>
                <a:ext cx="10835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946879-255B-4F0A-94AB-BA61F479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231" y="5851926"/>
                <a:ext cx="10835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A4DC26-24D3-474C-A8C5-0998405F5074}"/>
              </a:ext>
            </a:extLst>
          </p:cNvPr>
          <p:cNvCxnSpPr>
            <a:cxnSpLocks/>
          </p:cNvCxnSpPr>
          <p:nvPr/>
        </p:nvCxnSpPr>
        <p:spPr>
          <a:xfrm>
            <a:off x="4358481" y="3964488"/>
            <a:ext cx="326360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C698E0C5-7589-4D47-8F40-744905712AA5}"/>
              </a:ext>
            </a:extLst>
          </p:cNvPr>
          <p:cNvSpPr/>
          <p:nvPr/>
        </p:nvSpPr>
        <p:spPr>
          <a:xfrm>
            <a:off x="6123403" y="2906760"/>
            <a:ext cx="231731" cy="23173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A300BC2-6B1A-4FAB-AF4A-4E62F761BEAD}"/>
              </a:ext>
            </a:extLst>
          </p:cNvPr>
          <p:cNvSpPr/>
          <p:nvPr/>
        </p:nvSpPr>
        <p:spPr>
          <a:xfrm>
            <a:off x="6543542" y="3540532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66481059-C5AB-43C9-973A-BAB6DD3712D9}"/>
              </a:ext>
            </a:extLst>
          </p:cNvPr>
          <p:cNvSpPr/>
          <p:nvPr/>
        </p:nvSpPr>
        <p:spPr>
          <a:xfrm>
            <a:off x="5803988" y="2519663"/>
            <a:ext cx="231731" cy="23173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35F7DFB8-BD98-4059-9F9D-D99BB4734CE6}"/>
              </a:ext>
            </a:extLst>
          </p:cNvPr>
          <p:cNvSpPr/>
          <p:nvPr/>
        </p:nvSpPr>
        <p:spPr>
          <a:xfrm>
            <a:off x="10121804" y="2903951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CADACED-2899-4136-9E47-FE04FCB53CD1}"/>
              </a:ext>
            </a:extLst>
          </p:cNvPr>
          <p:cNvSpPr/>
          <p:nvPr/>
        </p:nvSpPr>
        <p:spPr>
          <a:xfrm>
            <a:off x="10541943" y="3537723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5" name="Multiplication Sign 54">
            <a:extLst>
              <a:ext uri="{FF2B5EF4-FFF2-40B4-BE49-F238E27FC236}">
                <a16:creationId xmlns:a16="http://schemas.microsoft.com/office/drawing/2014/main" id="{A0E2A692-A91F-4B8F-9B45-50338598EED2}"/>
              </a:ext>
            </a:extLst>
          </p:cNvPr>
          <p:cNvSpPr/>
          <p:nvPr/>
        </p:nvSpPr>
        <p:spPr>
          <a:xfrm>
            <a:off x="9802389" y="2516854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3EC214C-DACA-4889-822C-2E26B331BFC6}"/>
              </a:ext>
            </a:extLst>
          </p:cNvPr>
          <p:cNvCxnSpPr>
            <a:cxnSpLocks/>
          </p:cNvCxnSpPr>
          <p:nvPr/>
        </p:nvCxnSpPr>
        <p:spPr>
          <a:xfrm flipH="1">
            <a:off x="10487887" y="2210844"/>
            <a:ext cx="40412" cy="28672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345C8C-BBA4-43BC-B750-2F2DD6114E31}"/>
                  </a:ext>
                </a:extLst>
              </p:cNvPr>
              <p:cNvSpPr txBox="1"/>
              <p:nvPr/>
            </p:nvSpPr>
            <p:spPr>
              <a:xfrm>
                <a:off x="1926058" y="5099765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345C8C-BBA4-43BC-B750-2F2DD6114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058" y="5099765"/>
                <a:ext cx="131729" cy="307777"/>
              </a:xfrm>
              <a:prstGeom prst="rect">
                <a:avLst/>
              </a:prstGeom>
              <a:blipFill>
                <a:blip r:embed="rId7"/>
                <a:stretch>
                  <a:fillRect r="-681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1432AB-8601-49B1-A107-9D7A8C1C0C7B}"/>
              </a:ext>
            </a:extLst>
          </p:cNvPr>
          <p:cNvCxnSpPr>
            <a:cxnSpLocks/>
          </p:cNvCxnSpPr>
          <p:nvPr/>
        </p:nvCxnSpPr>
        <p:spPr>
          <a:xfrm>
            <a:off x="2036734" y="5055870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C4D217-4D9D-4059-85EC-1D45F334225B}"/>
                  </a:ext>
                </a:extLst>
              </p:cNvPr>
              <p:cNvSpPr txBox="1"/>
              <p:nvPr/>
            </p:nvSpPr>
            <p:spPr>
              <a:xfrm>
                <a:off x="5537452" y="5057359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C4D217-4D9D-4059-85EC-1D45F3342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452" y="5057359"/>
                <a:ext cx="131729" cy="307777"/>
              </a:xfrm>
              <a:prstGeom prst="rect">
                <a:avLst/>
              </a:prstGeom>
              <a:blipFill>
                <a:blip r:embed="rId8"/>
                <a:stretch>
                  <a:fillRect r="-7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55EE68-0ED4-40AB-82F0-80710ECA4C1D}"/>
              </a:ext>
            </a:extLst>
          </p:cNvPr>
          <p:cNvCxnSpPr>
            <a:cxnSpLocks/>
          </p:cNvCxnSpPr>
          <p:nvPr/>
        </p:nvCxnSpPr>
        <p:spPr>
          <a:xfrm>
            <a:off x="5648128" y="5013464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85D462-259A-4308-B174-BAD16ECEDB72}"/>
                  </a:ext>
                </a:extLst>
              </p:cNvPr>
              <p:cNvSpPr txBox="1"/>
              <p:nvPr/>
            </p:nvSpPr>
            <p:spPr>
              <a:xfrm>
                <a:off x="9456252" y="5078057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85D462-259A-4308-B174-BAD16ECE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252" y="5078057"/>
                <a:ext cx="131729" cy="307777"/>
              </a:xfrm>
              <a:prstGeom prst="rect">
                <a:avLst/>
              </a:prstGeom>
              <a:blipFill>
                <a:blip r:embed="rId9"/>
                <a:stretch>
                  <a:fillRect r="-7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40EAFF-134E-4A82-B7B7-73A1508CDE9B}"/>
              </a:ext>
            </a:extLst>
          </p:cNvPr>
          <p:cNvCxnSpPr>
            <a:cxnSpLocks/>
          </p:cNvCxnSpPr>
          <p:nvPr/>
        </p:nvCxnSpPr>
        <p:spPr>
          <a:xfrm>
            <a:off x="9566928" y="5034162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6C71BE-0FE2-47BD-A8F1-9B2BA19170E8}"/>
                  </a:ext>
                </a:extLst>
              </p:cNvPr>
              <p:cNvSpPr txBox="1"/>
              <p:nvPr/>
            </p:nvSpPr>
            <p:spPr>
              <a:xfrm>
                <a:off x="567965" y="3816909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6C71BE-0FE2-47BD-A8F1-9B2BA1917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5" y="3816909"/>
                <a:ext cx="131729" cy="307777"/>
              </a:xfrm>
              <a:prstGeom prst="rect">
                <a:avLst/>
              </a:prstGeom>
              <a:blipFill>
                <a:blip r:embed="rId10"/>
                <a:stretch>
                  <a:fillRect r="-681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30783D-8B40-4B21-AFB9-987CC461243E}"/>
              </a:ext>
            </a:extLst>
          </p:cNvPr>
          <p:cNvCxnSpPr>
            <a:cxnSpLocks/>
          </p:cNvCxnSpPr>
          <p:nvPr/>
        </p:nvCxnSpPr>
        <p:spPr>
          <a:xfrm>
            <a:off x="779941" y="3964488"/>
            <a:ext cx="113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22BB3D0-81ED-44DD-9E9E-1AD84B1F609A}"/>
                  </a:ext>
                </a:extLst>
              </p:cNvPr>
              <p:cNvSpPr txBox="1"/>
              <p:nvPr/>
            </p:nvSpPr>
            <p:spPr>
              <a:xfrm>
                <a:off x="4186445" y="3816909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22BB3D0-81ED-44DD-9E9E-1AD84B1F6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445" y="3816909"/>
                <a:ext cx="131729" cy="307777"/>
              </a:xfrm>
              <a:prstGeom prst="rect">
                <a:avLst/>
              </a:prstGeom>
              <a:blipFill>
                <a:blip r:embed="rId10"/>
                <a:stretch>
                  <a:fillRect r="-761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B94862-1EAB-46A8-9E98-E2CF2843B265}"/>
              </a:ext>
            </a:extLst>
          </p:cNvPr>
          <p:cNvCxnSpPr>
            <a:cxnSpLocks/>
          </p:cNvCxnSpPr>
          <p:nvPr/>
        </p:nvCxnSpPr>
        <p:spPr>
          <a:xfrm>
            <a:off x="4376422" y="3968480"/>
            <a:ext cx="113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926149-3081-445A-8C2F-E6200DCA2B5B}"/>
                  </a:ext>
                </a:extLst>
              </p:cNvPr>
              <p:cNvSpPr txBox="1"/>
              <p:nvPr/>
            </p:nvSpPr>
            <p:spPr>
              <a:xfrm>
                <a:off x="8078212" y="3816909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926149-3081-445A-8C2F-E6200DCA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212" y="3816909"/>
                <a:ext cx="131729" cy="307777"/>
              </a:xfrm>
              <a:prstGeom prst="rect">
                <a:avLst/>
              </a:prstGeom>
              <a:blipFill>
                <a:blip r:embed="rId10"/>
                <a:stretch>
                  <a:fillRect r="-681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FF34CB5-64E2-4365-8C52-C3DD7DDCCA79}"/>
              </a:ext>
            </a:extLst>
          </p:cNvPr>
          <p:cNvCxnSpPr>
            <a:cxnSpLocks/>
          </p:cNvCxnSpPr>
          <p:nvPr/>
        </p:nvCxnSpPr>
        <p:spPr>
          <a:xfrm>
            <a:off x="8290188" y="3964488"/>
            <a:ext cx="113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FA6DD5-7A62-41A5-BDDE-0489E71CCAF1}"/>
                  </a:ext>
                </a:extLst>
              </p:cNvPr>
              <p:cNvSpPr txBox="1"/>
              <p:nvPr/>
            </p:nvSpPr>
            <p:spPr>
              <a:xfrm>
                <a:off x="6337900" y="5078057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FA6DD5-7A62-41A5-BDDE-0489E71C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900" y="5078057"/>
                <a:ext cx="131729" cy="307777"/>
              </a:xfrm>
              <a:prstGeom prst="rect">
                <a:avLst/>
              </a:prstGeom>
              <a:blipFill>
                <a:blip r:embed="rId11"/>
                <a:stretch>
                  <a:fillRect r="-1476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4D90D96-BC0D-4E85-8886-0560D3EAFCEF}"/>
              </a:ext>
            </a:extLst>
          </p:cNvPr>
          <p:cNvCxnSpPr>
            <a:cxnSpLocks/>
          </p:cNvCxnSpPr>
          <p:nvPr/>
        </p:nvCxnSpPr>
        <p:spPr>
          <a:xfrm>
            <a:off x="6448576" y="5034162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1116D3A-A385-4ABA-878B-C821A47EA69B}"/>
              </a:ext>
            </a:extLst>
          </p:cNvPr>
          <p:cNvSpPr txBox="1"/>
          <p:nvPr/>
        </p:nvSpPr>
        <p:spPr>
          <a:xfrm>
            <a:off x="10378008" y="5078057"/>
            <a:ext cx="131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0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BD3C340-E8A1-4902-8F1E-3C2559B86EB0}"/>
              </a:ext>
            </a:extLst>
          </p:cNvPr>
          <p:cNvCxnSpPr>
            <a:cxnSpLocks/>
          </p:cNvCxnSpPr>
          <p:nvPr/>
        </p:nvCxnSpPr>
        <p:spPr>
          <a:xfrm>
            <a:off x="10488684" y="5034162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62FC97-9D60-4B2C-B42B-5A6AD3F7D8F8}"/>
                  </a:ext>
                </a:extLst>
              </p:cNvPr>
              <p:cNvSpPr txBox="1"/>
              <p:nvPr/>
            </p:nvSpPr>
            <p:spPr>
              <a:xfrm>
                <a:off x="10378008" y="5078057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C62FC97-9D60-4B2C-B42B-5A6AD3F7D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08" y="5078057"/>
                <a:ext cx="131729" cy="307777"/>
              </a:xfrm>
              <a:prstGeom prst="rect">
                <a:avLst/>
              </a:prstGeom>
              <a:blipFill>
                <a:blip r:embed="rId12"/>
                <a:stretch>
                  <a:fillRect r="-1409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2C66DD-EDF0-47AA-B4C8-81DA842FBEF5}"/>
              </a:ext>
            </a:extLst>
          </p:cNvPr>
          <p:cNvCxnSpPr>
            <a:cxnSpLocks/>
          </p:cNvCxnSpPr>
          <p:nvPr/>
        </p:nvCxnSpPr>
        <p:spPr>
          <a:xfrm>
            <a:off x="10488684" y="5034162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F82B03-B504-4CEE-8282-130C4C1B78B1}"/>
                  </a:ext>
                </a:extLst>
              </p:cNvPr>
              <p:cNvSpPr txBox="1"/>
              <p:nvPr/>
            </p:nvSpPr>
            <p:spPr>
              <a:xfrm>
                <a:off x="3005773" y="5099765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F82B03-B504-4CEE-8282-130C4C1B7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773" y="5099765"/>
                <a:ext cx="131729" cy="307777"/>
              </a:xfrm>
              <a:prstGeom prst="rect">
                <a:avLst/>
              </a:prstGeom>
              <a:blipFill>
                <a:blip r:embed="rId13"/>
                <a:stretch>
                  <a:fillRect r="-1409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412480-2B50-4296-8077-CF74212CCC34}"/>
              </a:ext>
            </a:extLst>
          </p:cNvPr>
          <p:cNvCxnSpPr>
            <a:cxnSpLocks/>
          </p:cNvCxnSpPr>
          <p:nvPr/>
        </p:nvCxnSpPr>
        <p:spPr>
          <a:xfrm>
            <a:off x="3116449" y="5055870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4" descr="Image result for sentinel 1 satellite">
            <a:extLst>
              <a:ext uri="{FF2B5EF4-FFF2-40B4-BE49-F238E27FC236}">
                <a16:creationId xmlns:a16="http://schemas.microsoft.com/office/drawing/2014/main" id="{8181EAB9-EE6D-48D1-86AA-CFE0A774E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8265B5DB-A585-4454-AF99-95AD7A822BA1}"/>
              </a:ext>
            </a:extLst>
          </p:cNvPr>
          <p:cNvSpPr txBox="1">
            <a:spLocks/>
          </p:cNvSpPr>
          <p:nvPr/>
        </p:nvSpPr>
        <p:spPr>
          <a:xfrm>
            <a:off x="838200" y="33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solidFill>
                  <a:schemeClr val="bg1"/>
                </a:solidFill>
              </a:rPr>
              <a:t>Boosting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75" name="Picture 74" descr="Image result for sentinel 1 satellite">
            <a:extLst>
              <a:ext uri="{FF2B5EF4-FFF2-40B4-BE49-F238E27FC236}">
                <a16:creationId xmlns:a16="http://schemas.microsoft.com/office/drawing/2014/main" id="{A5BD2B67-B0DA-43BD-B6ED-012674341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82C42F07-CF9C-4D55-A049-320796DA9D7A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33837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0" grpId="0" animBg="1"/>
      <p:bldP spid="31" grpId="0" animBg="1"/>
      <p:bldP spid="33" grpId="0"/>
      <p:bldP spid="36" grpId="0" animBg="1"/>
      <p:bldP spid="38" grpId="0" animBg="1"/>
      <p:bldP spid="41" grpId="0" animBg="1"/>
      <p:bldP spid="42" grpId="0" animBg="1"/>
      <p:bldP spid="44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43" grpId="0"/>
      <p:bldP spid="46" grpId="0"/>
      <p:bldP spid="56" grpId="0"/>
      <p:bldP spid="59" grpId="0"/>
      <p:bldP spid="61" grpId="0"/>
      <p:bldP spid="63" grpId="0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E56E681F-77F2-40BD-8BD2-D6880C557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A23B6D-B6B4-4564-9C7F-D999C86D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Boosting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22FCD0-D397-4090-8057-D528A1AD6C90}"/>
                  </a:ext>
                </a:extLst>
              </p:cNvPr>
              <p:cNvSpPr txBox="1"/>
              <p:nvPr/>
            </p:nvSpPr>
            <p:spPr>
              <a:xfrm>
                <a:off x="-645757" y="1703268"/>
                <a:ext cx="751873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4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22FCD0-D397-4090-8057-D528A1AD6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5757" y="1703268"/>
                <a:ext cx="7518731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9B34A6B-7F8C-4F0E-B8EB-62138167A4E1}"/>
              </a:ext>
            </a:extLst>
          </p:cNvPr>
          <p:cNvCxnSpPr/>
          <p:nvPr/>
        </p:nvCxnSpPr>
        <p:spPr>
          <a:xfrm flipV="1">
            <a:off x="8445048" y="1750240"/>
            <a:ext cx="0" cy="316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BE73DD3-0AE8-4E31-9476-6EF0D36FFA95}"/>
              </a:ext>
            </a:extLst>
          </p:cNvPr>
          <p:cNvCxnSpPr/>
          <p:nvPr/>
        </p:nvCxnSpPr>
        <p:spPr>
          <a:xfrm>
            <a:off x="8295780" y="4750223"/>
            <a:ext cx="3137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942FE4E7-6F97-4D71-9AE0-6F33127AF434}"/>
              </a:ext>
            </a:extLst>
          </p:cNvPr>
          <p:cNvSpPr/>
          <p:nvPr/>
        </p:nvSpPr>
        <p:spPr>
          <a:xfrm>
            <a:off x="8922081" y="2163599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DA349B7-B486-42C8-A748-7FFDB0069B3E}"/>
              </a:ext>
            </a:extLst>
          </p:cNvPr>
          <p:cNvSpPr/>
          <p:nvPr/>
        </p:nvSpPr>
        <p:spPr>
          <a:xfrm>
            <a:off x="9274897" y="3280501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4EAE8A9D-AB1D-4F2D-B79B-D1BE83E13BBC}"/>
              </a:ext>
            </a:extLst>
          </p:cNvPr>
          <p:cNvSpPr/>
          <p:nvPr/>
        </p:nvSpPr>
        <p:spPr>
          <a:xfrm>
            <a:off x="8798913" y="4013272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3D1D4724-1025-4721-ACC5-6BE9F92FFA0F}"/>
              </a:ext>
            </a:extLst>
          </p:cNvPr>
          <p:cNvSpPr/>
          <p:nvPr/>
        </p:nvSpPr>
        <p:spPr>
          <a:xfrm>
            <a:off x="9331268" y="4401578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0610436-924C-4F62-9710-F2A2FED02498}"/>
              </a:ext>
            </a:extLst>
          </p:cNvPr>
          <p:cNvSpPr/>
          <p:nvPr/>
        </p:nvSpPr>
        <p:spPr>
          <a:xfrm>
            <a:off x="10231832" y="2549818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1EECDFC-966E-47A2-9C7E-34F160D6FD2C}"/>
              </a:ext>
            </a:extLst>
          </p:cNvPr>
          <p:cNvSpPr/>
          <p:nvPr/>
        </p:nvSpPr>
        <p:spPr>
          <a:xfrm>
            <a:off x="10651971" y="3183590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9B56EE56-228B-4728-A8C2-899B2C7215DA}"/>
              </a:ext>
            </a:extLst>
          </p:cNvPr>
          <p:cNvSpPr/>
          <p:nvPr/>
        </p:nvSpPr>
        <p:spPr>
          <a:xfrm>
            <a:off x="9912417" y="2162721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7DFC82C-F3CC-45E7-B306-44A652925B42}"/>
              </a:ext>
            </a:extLst>
          </p:cNvPr>
          <p:cNvCxnSpPr>
            <a:cxnSpLocks/>
          </p:cNvCxnSpPr>
          <p:nvPr/>
        </p:nvCxnSpPr>
        <p:spPr>
          <a:xfrm flipH="1">
            <a:off x="10599558" y="1854045"/>
            <a:ext cx="40412" cy="28672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FF01250-54B5-4731-9C22-5AB3E3EE0A5F}"/>
                  </a:ext>
                </a:extLst>
              </p:cNvPr>
              <p:cNvSpPr txBox="1"/>
              <p:nvPr/>
            </p:nvSpPr>
            <p:spPr>
              <a:xfrm>
                <a:off x="9566280" y="4723924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FF01250-54B5-4731-9C22-5AB3E3EE0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280" y="4723924"/>
                <a:ext cx="131729" cy="307777"/>
              </a:xfrm>
              <a:prstGeom prst="rect">
                <a:avLst/>
              </a:prstGeom>
              <a:blipFill>
                <a:blip r:embed="rId4"/>
                <a:stretch>
                  <a:fillRect r="-7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BDEBA22-C95F-4B04-B53C-F6A804B31E18}"/>
              </a:ext>
            </a:extLst>
          </p:cNvPr>
          <p:cNvCxnSpPr>
            <a:cxnSpLocks/>
          </p:cNvCxnSpPr>
          <p:nvPr/>
        </p:nvCxnSpPr>
        <p:spPr>
          <a:xfrm>
            <a:off x="9676956" y="4680029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69BF3B0-6B57-41CC-AA99-8274242A6F3E}"/>
                  </a:ext>
                </a:extLst>
              </p:cNvPr>
              <p:cNvSpPr txBox="1"/>
              <p:nvPr/>
            </p:nvSpPr>
            <p:spPr>
              <a:xfrm>
                <a:off x="8188240" y="3462776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69BF3B0-6B57-41CC-AA99-8274242A6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240" y="3462776"/>
                <a:ext cx="131729" cy="307777"/>
              </a:xfrm>
              <a:prstGeom prst="rect">
                <a:avLst/>
              </a:prstGeom>
              <a:blipFill>
                <a:blip r:embed="rId5"/>
                <a:stretch>
                  <a:fillRect r="-7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A11331E-A734-4715-9443-74CCE788EF95}"/>
              </a:ext>
            </a:extLst>
          </p:cNvPr>
          <p:cNvCxnSpPr>
            <a:cxnSpLocks/>
          </p:cNvCxnSpPr>
          <p:nvPr/>
        </p:nvCxnSpPr>
        <p:spPr>
          <a:xfrm>
            <a:off x="8400216" y="3610355"/>
            <a:ext cx="113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F32154A-F33B-4D4C-85C2-6D7281BB73AE}"/>
              </a:ext>
            </a:extLst>
          </p:cNvPr>
          <p:cNvSpPr txBox="1"/>
          <p:nvPr/>
        </p:nvSpPr>
        <p:spPr>
          <a:xfrm>
            <a:off x="10488036" y="4723924"/>
            <a:ext cx="131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000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D48BE8-34D4-4EEB-87D9-CB935B375B08}"/>
              </a:ext>
            </a:extLst>
          </p:cNvPr>
          <p:cNvCxnSpPr>
            <a:cxnSpLocks/>
          </p:cNvCxnSpPr>
          <p:nvPr/>
        </p:nvCxnSpPr>
        <p:spPr>
          <a:xfrm>
            <a:off x="10598712" y="4680029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F6E0E0-A25D-4E89-8465-FC6B721F38A3}"/>
                  </a:ext>
                </a:extLst>
              </p:cNvPr>
              <p:cNvSpPr txBox="1"/>
              <p:nvPr/>
            </p:nvSpPr>
            <p:spPr>
              <a:xfrm>
                <a:off x="10488036" y="4723924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F6E0E0-A25D-4E89-8465-FC6B721F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036" y="4723924"/>
                <a:ext cx="131729" cy="307777"/>
              </a:xfrm>
              <a:prstGeom prst="rect">
                <a:avLst/>
              </a:prstGeom>
              <a:blipFill>
                <a:blip r:embed="rId6"/>
                <a:stretch>
                  <a:fillRect r="-1409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DC3061-22CD-49A8-9AEC-1BAE26ED20BE}"/>
              </a:ext>
            </a:extLst>
          </p:cNvPr>
          <p:cNvCxnSpPr>
            <a:cxnSpLocks/>
          </p:cNvCxnSpPr>
          <p:nvPr/>
        </p:nvCxnSpPr>
        <p:spPr>
          <a:xfrm>
            <a:off x="10598712" y="4680029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5E0C2A7-B9B4-40C5-B92A-6C79320323D0}"/>
              </a:ext>
            </a:extLst>
          </p:cNvPr>
          <p:cNvCxnSpPr>
            <a:cxnSpLocks/>
          </p:cNvCxnSpPr>
          <p:nvPr/>
        </p:nvCxnSpPr>
        <p:spPr>
          <a:xfrm>
            <a:off x="8445048" y="3610355"/>
            <a:ext cx="294766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8DC9073-CFDA-45F0-B0B4-12001EB9E136}"/>
              </a:ext>
            </a:extLst>
          </p:cNvPr>
          <p:cNvCxnSpPr>
            <a:cxnSpLocks/>
          </p:cNvCxnSpPr>
          <p:nvPr/>
        </p:nvCxnSpPr>
        <p:spPr>
          <a:xfrm flipH="1" flipV="1">
            <a:off x="9653337" y="1703268"/>
            <a:ext cx="2196" cy="30206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8319213-C363-4959-A37B-09F6ABAB989B}"/>
              </a:ext>
            </a:extLst>
          </p:cNvPr>
          <p:cNvSpPr/>
          <p:nvPr/>
        </p:nvSpPr>
        <p:spPr>
          <a:xfrm>
            <a:off x="2686941" y="3570311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86AB161-03B1-461C-A67A-6704CC7C77A9}"/>
                  </a:ext>
                </a:extLst>
              </p:cNvPr>
              <p:cNvSpPr txBox="1"/>
              <p:nvPr/>
            </p:nvSpPr>
            <p:spPr>
              <a:xfrm>
                <a:off x="1244753" y="3961747"/>
                <a:ext cx="1171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&lt;5</m:t>
                    </m:r>
                  </m:oMath>
                </a14:m>
                <a:r>
                  <a:rPr lang="en-CA" dirty="0"/>
                  <a:t>?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86AB161-03B1-461C-A67A-6704CC7C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753" y="3961747"/>
                <a:ext cx="1171183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974A49-9E64-4215-B4A5-E15394A1032B}"/>
              </a:ext>
            </a:extLst>
          </p:cNvPr>
          <p:cNvCxnSpPr>
            <a:cxnSpLocks/>
            <a:stCxn id="85" idx="3"/>
            <a:endCxn id="88" idx="7"/>
          </p:cNvCxnSpPr>
          <p:nvPr/>
        </p:nvCxnSpPr>
        <p:spPr>
          <a:xfrm flipH="1">
            <a:off x="1868836" y="3933827"/>
            <a:ext cx="880474" cy="787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28BA8767-17EF-4A37-ADFA-580E3373BB56}"/>
              </a:ext>
            </a:extLst>
          </p:cNvPr>
          <p:cNvSpPr/>
          <p:nvPr/>
        </p:nvSpPr>
        <p:spPr>
          <a:xfrm>
            <a:off x="1505320" y="4658889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52E18EB-28BB-4355-93D3-2056B2FE5E8F}"/>
              </a:ext>
            </a:extLst>
          </p:cNvPr>
          <p:cNvSpPr/>
          <p:nvPr/>
        </p:nvSpPr>
        <p:spPr>
          <a:xfrm>
            <a:off x="1497612" y="4659810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1419ECC-758F-4624-8AF1-F0879B3CB4E1}"/>
                  </a:ext>
                </a:extLst>
              </p:cNvPr>
              <p:cNvSpPr txBox="1"/>
              <p:nvPr/>
            </p:nvSpPr>
            <p:spPr>
              <a:xfrm>
                <a:off x="506360" y="5051246"/>
                <a:ext cx="1171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&lt;5</m:t>
                    </m:r>
                  </m:oMath>
                </a14:m>
                <a:r>
                  <a:rPr lang="en-CA" dirty="0"/>
                  <a:t>?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1419ECC-758F-4624-8AF1-F0879B3CB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0" y="5051246"/>
                <a:ext cx="1171183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39E685-8A01-4B40-89AC-996C6BEE82A7}"/>
                  </a:ext>
                </a:extLst>
              </p:cNvPr>
              <p:cNvSpPr txBox="1"/>
              <p:nvPr/>
            </p:nvSpPr>
            <p:spPr>
              <a:xfrm>
                <a:off x="2022147" y="5057006"/>
                <a:ext cx="1171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CA" dirty="0"/>
                  <a:t>?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839E685-8A01-4B40-89AC-996C6BEE8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47" y="5057006"/>
                <a:ext cx="1171183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BA00AD1-D703-4C90-93D2-CAFAE6A75901}"/>
              </a:ext>
            </a:extLst>
          </p:cNvPr>
          <p:cNvCxnSpPr>
            <a:cxnSpLocks/>
            <a:stCxn id="89" idx="4"/>
            <a:endCxn id="94" idx="7"/>
          </p:cNvCxnSpPr>
          <p:nvPr/>
        </p:nvCxnSpPr>
        <p:spPr>
          <a:xfrm flipH="1">
            <a:off x="1130443" y="5085695"/>
            <a:ext cx="580112" cy="725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8660443B-1AE3-4325-971C-190F8AC424A7}"/>
              </a:ext>
            </a:extLst>
          </p:cNvPr>
          <p:cNvSpPr/>
          <p:nvPr/>
        </p:nvSpPr>
        <p:spPr>
          <a:xfrm>
            <a:off x="2211595" y="5790775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6B7A63C-FFBD-450C-8C87-CFC639CB990F}"/>
              </a:ext>
            </a:extLst>
          </p:cNvPr>
          <p:cNvSpPr/>
          <p:nvPr/>
        </p:nvSpPr>
        <p:spPr>
          <a:xfrm>
            <a:off x="766927" y="5748388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2F0CC33-D5E3-44DD-9E3D-745A6E86A7DD}"/>
              </a:ext>
            </a:extLst>
          </p:cNvPr>
          <p:cNvCxnSpPr>
            <a:cxnSpLocks/>
            <a:stCxn id="89" idx="4"/>
            <a:endCxn id="93" idx="1"/>
          </p:cNvCxnSpPr>
          <p:nvPr/>
        </p:nvCxnSpPr>
        <p:spPr>
          <a:xfrm>
            <a:off x="1710555" y="5085695"/>
            <a:ext cx="563409" cy="767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44C5B41-CABF-4B03-974C-698E2D3CF253}"/>
              </a:ext>
            </a:extLst>
          </p:cNvPr>
          <p:cNvSpPr txBox="1"/>
          <p:nvPr/>
        </p:nvSpPr>
        <p:spPr>
          <a:xfrm>
            <a:off x="829297" y="5724841"/>
            <a:ext cx="31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-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3ACF77-CE28-4BA0-9D58-56359C318BB9}"/>
              </a:ext>
            </a:extLst>
          </p:cNvPr>
          <p:cNvSpPr txBox="1"/>
          <p:nvPr/>
        </p:nvSpPr>
        <p:spPr>
          <a:xfrm>
            <a:off x="2262585" y="5754995"/>
            <a:ext cx="29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9E257A4-50BD-46E9-87D5-BC58AF5A150B}"/>
                  </a:ext>
                </a:extLst>
              </p:cNvPr>
              <p:cNvSpPr txBox="1"/>
              <p:nvPr/>
            </p:nvSpPr>
            <p:spPr>
              <a:xfrm>
                <a:off x="3412024" y="3951314"/>
                <a:ext cx="1171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CA" dirty="0"/>
                  <a:t>?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9E257A4-50BD-46E9-87D5-BC58AF5A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24" y="3951314"/>
                <a:ext cx="1171183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E914958-9EE5-4BA1-9922-575E2F07420F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3050457" y="3940090"/>
            <a:ext cx="960065" cy="787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66C903DB-22C1-413E-ADA8-4ADB4C1C326E}"/>
              </a:ext>
            </a:extLst>
          </p:cNvPr>
          <p:cNvSpPr/>
          <p:nvPr/>
        </p:nvSpPr>
        <p:spPr>
          <a:xfrm>
            <a:off x="3955861" y="4664231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513B7BB-DD52-45CD-A2F5-7A32679D351D}"/>
              </a:ext>
            </a:extLst>
          </p:cNvPr>
          <p:cNvSpPr/>
          <p:nvPr/>
        </p:nvSpPr>
        <p:spPr>
          <a:xfrm>
            <a:off x="3948153" y="4665152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EEAF160-9635-4AC1-9A10-80DE3AB08A4E}"/>
                  </a:ext>
                </a:extLst>
              </p:cNvPr>
              <p:cNvSpPr txBox="1"/>
              <p:nvPr/>
            </p:nvSpPr>
            <p:spPr>
              <a:xfrm>
                <a:off x="3012094" y="5055486"/>
                <a:ext cx="1171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en-CA" dirty="0"/>
                  <a:t>?</a:t>
                </a: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EEAF160-9635-4AC1-9A10-80DE3AB08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094" y="5055486"/>
                <a:ext cx="1171183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F40A6D-CD31-49FF-96B4-87DCC70ABE1E}"/>
              </a:ext>
            </a:extLst>
          </p:cNvPr>
          <p:cNvCxnSpPr>
            <a:cxnSpLocks/>
            <a:stCxn id="121" idx="4"/>
            <a:endCxn id="126" idx="7"/>
          </p:cNvCxnSpPr>
          <p:nvPr/>
        </p:nvCxnSpPr>
        <p:spPr>
          <a:xfrm flipH="1">
            <a:off x="3580984" y="5091037"/>
            <a:ext cx="580112" cy="725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381F220B-5D87-4AF4-A311-4D356F5AAF99}"/>
              </a:ext>
            </a:extLst>
          </p:cNvPr>
          <p:cNvSpPr/>
          <p:nvPr/>
        </p:nvSpPr>
        <p:spPr>
          <a:xfrm>
            <a:off x="4662136" y="5796117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F038C6C-0B5B-429F-9047-773E1E44E373}"/>
              </a:ext>
            </a:extLst>
          </p:cNvPr>
          <p:cNvSpPr/>
          <p:nvPr/>
        </p:nvSpPr>
        <p:spPr>
          <a:xfrm>
            <a:off x="3217468" y="5753730"/>
            <a:ext cx="425885" cy="4258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6F7DC24-EC1A-4689-B5CD-C02453B8DAE1}"/>
              </a:ext>
            </a:extLst>
          </p:cNvPr>
          <p:cNvCxnSpPr>
            <a:cxnSpLocks/>
            <a:stCxn id="121" idx="4"/>
            <a:endCxn id="125" idx="1"/>
          </p:cNvCxnSpPr>
          <p:nvPr/>
        </p:nvCxnSpPr>
        <p:spPr>
          <a:xfrm>
            <a:off x="4161096" y="5091037"/>
            <a:ext cx="563409" cy="767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D898065-C90A-42D9-8E2E-C5893EDEEAA5}"/>
              </a:ext>
            </a:extLst>
          </p:cNvPr>
          <p:cNvSpPr txBox="1"/>
          <p:nvPr/>
        </p:nvSpPr>
        <p:spPr>
          <a:xfrm>
            <a:off x="3263135" y="5724842"/>
            <a:ext cx="21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-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FDE3C0C-D122-4F3E-A323-204F2CD2CC99}"/>
              </a:ext>
            </a:extLst>
          </p:cNvPr>
          <p:cNvSpPr txBox="1"/>
          <p:nvPr/>
        </p:nvSpPr>
        <p:spPr>
          <a:xfrm>
            <a:off x="4713126" y="5779163"/>
            <a:ext cx="29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060CC82-0776-44DE-95AB-0A93C2E342B6}"/>
                  </a:ext>
                </a:extLst>
              </p:cNvPr>
              <p:cNvSpPr txBox="1"/>
              <p:nvPr/>
            </p:nvSpPr>
            <p:spPr>
              <a:xfrm>
                <a:off x="4480908" y="5063269"/>
                <a:ext cx="1171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CA" dirty="0"/>
                  <a:t>?</a:t>
                </a: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060CC82-0776-44DE-95AB-0A93C2E34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908" y="5063269"/>
                <a:ext cx="1171183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9462-981D-4C61-9DAD-4F111A6F3C9E}"/>
                  </a:ext>
                </a:extLst>
              </p:cNvPr>
              <p:cNvSpPr txBox="1"/>
              <p:nvPr/>
            </p:nvSpPr>
            <p:spPr>
              <a:xfrm>
                <a:off x="9226800" y="5420578"/>
                <a:ext cx="748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9462-981D-4C61-9DAD-4F111A6F3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00" y="5420578"/>
                <a:ext cx="748800" cy="584775"/>
              </a:xfrm>
              <a:prstGeom prst="rect">
                <a:avLst/>
              </a:prstGeom>
              <a:blipFill>
                <a:blip r:embed="rId13"/>
                <a:stretch>
                  <a:fillRect r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4" descr="Image result for sentinel 1 satellite">
            <a:extLst>
              <a:ext uri="{FF2B5EF4-FFF2-40B4-BE49-F238E27FC236}">
                <a16:creationId xmlns:a16="http://schemas.microsoft.com/office/drawing/2014/main" id="{27D363D8-5685-48DA-8C0C-FB5FFD93E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4480AA3F-74DC-42BA-89E0-526066E531AC}"/>
              </a:ext>
            </a:extLst>
          </p:cNvPr>
          <p:cNvSpPr txBox="1">
            <a:spLocks/>
          </p:cNvSpPr>
          <p:nvPr/>
        </p:nvSpPr>
        <p:spPr>
          <a:xfrm>
            <a:off x="838200" y="33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solidFill>
                  <a:schemeClr val="bg1"/>
                </a:solidFill>
              </a:rPr>
              <a:t>Boosting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3" name="Picture 52" descr="Image result for sentinel 1 satellite">
            <a:extLst>
              <a:ext uri="{FF2B5EF4-FFF2-40B4-BE49-F238E27FC236}">
                <a16:creationId xmlns:a16="http://schemas.microsoft.com/office/drawing/2014/main" id="{46B28453-739F-4185-AA85-4D3DDE271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B54D912F-2D2D-48DD-9F22-4B3A51413FF5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992785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E56E681F-77F2-40BD-8BD2-D6880C557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A23B6D-B6B4-4564-9C7F-D999C86D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22FCD0-D397-4090-8057-D528A1AD6C90}"/>
                  </a:ext>
                </a:extLst>
              </p:cNvPr>
              <p:cNvSpPr txBox="1"/>
              <p:nvPr/>
            </p:nvSpPr>
            <p:spPr>
              <a:xfrm>
                <a:off x="344466" y="2204582"/>
                <a:ext cx="751873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CA" sz="4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4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CA" sz="4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22FCD0-D397-4090-8057-D528A1AD6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66" y="2204582"/>
                <a:ext cx="7518731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9B34A6B-7F8C-4F0E-B8EB-62138167A4E1}"/>
              </a:ext>
            </a:extLst>
          </p:cNvPr>
          <p:cNvCxnSpPr/>
          <p:nvPr/>
        </p:nvCxnSpPr>
        <p:spPr>
          <a:xfrm flipV="1">
            <a:off x="8335020" y="2104373"/>
            <a:ext cx="0" cy="316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BE73DD3-0AE8-4E31-9476-6EF0D36FFA95}"/>
              </a:ext>
            </a:extLst>
          </p:cNvPr>
          <p:cNvCxnSpPr/>
          <p:nvPr/>
        </p:nvCxnSpPr>
        <p:spPr>
          <a:xfrm>
            <a:off x="8185752" y="5104356"/>
            <a:ext cx="3137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942FE4E7-6F97-4D71-9AE0-6F33127AF434}"/>
              </a:ext>
            </a:extLst>
          </p:cNvPr>
          <p:cNvSpPr/>
          <p:nvPr/>
        </p:nvSpPr>
        <p:spPr>
          <a:xfrm>
            <a:off x="8812053" y="2517732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DA349B7-B486-42C8-A748-7FFDB0069B3E}"/>
              </a:ext>
            </a:extLst>
          </p:cNvPr>
          <p:cNvSpPr/>
          <p:nvPr/>
        </p:nvSpPr>
        <p:spPr>
          <a:xfrm>
            <a:off x="9164869" y="3634634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4EAE8A9D-AB1D-4F2D-B79B-D1BE83E13BBC}"/>
              </a:ext>
            </a:extLst>
          </p:cNvPr>
          <p:cNvSpPr/>
          <p:nvPr/>
        </p:nvSpPr>
        <p:spPr>
          <a:xfrm>
            <a:off x="8688885" y="4367405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3D1D4724-1025-4721-ACC5-6BE9F92FFA0F}"/>
              </a:ext>
            </a:extLst>
          </p:cNvPr>
          <p:cNvSpPr/>
          <p:nvPr/>
        </p:nvSpPr>
        <p:spPr>
          <a:xfrm>
            <a:off x="9221240" y="4755711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AEC6A5-7856-4D1A-897A-07BE4DBC8244}"/>
                  </a:ext>
                </a:extLst>
              </p:cNvPr>
              <p:cNvSpPr txBox="1"/>
              <p:nvPr/>
            </p:nvSpPr>
            <p:spPr>
              <a:xfrm>
                <a:off x="9078231" y="5851926"/>
                <a:ext cx="10835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8AEC6A5-7856-4D1A-897A-07BE4DBC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231" y="5851926"/>
                <a:ext cx="10835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0610436-924C-4F62-9710-F2A2FED02498}"/>
              </a:ext>
            </a:extLst>
          </p:cNvPr>
          <p:cNvSpPr/>
          <p:nvPr/>
        </p:nvSpPr>
        <p:spPr>
          <a:xfrm>
            <a:off x="10121804" y="2903951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1EECDFC-966E-47A2-9C7E-34F160D6FD2C}"/>
              </a:ext>
            </a:extLst>
          </p:cNvPr>
          <p:cNvSpPr/>
          <p:nvPr/>
        </p:nvSpPr>
        <p:spPr>
          <a:xfrm>
            <a:off x="10541943" y="3537723"/>
            <a:ext cx="131523" cy="13152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9B56EE56-228B-4728-A8C2-899B2C7215DA}"/>
              </a:ext>
            </a:extLst>
          </p:cNvPr>
          <p:cNvSpPr/>
          <p:nvPr/>
        </p:nvSpPr>
        <p:spPr>
          <a:xfrm>
            <a:off x="9802389" y="2516854"/>
            <a:ext cx="231731" cy="231731"/>
          </a:xfrm>
          <a:prstGeom prst="mathMultipl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-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7DFC82C-F3CC-45E7-B306-44A652925B42}"/>
              </a:ext>
            </a:extLst>
          </p:cNvPr>
          <p:cNvCxnSpPr>
            <a:cxnSpLocks/>
            <a:endCxn id="115" idx="0"/>
          </p:cNvCxnSpPr>
          <p:nvPr/>
        </p:nvCxnSpPr>
        <p:spPr>
          <a:xfrm flipH="1">
            <a:off x="10443873" y="2210844"/>
            <a:ext cx="40412" cy="28672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FF01250-54B5-4731-9C22-5AB3E3EE0A5F}"/>
                  </a:ext>
                </a:extLst>
              </p:cNvPr>
              <p:cNvSpPr txBox="1"/>
              <p:nvPr/>
            </p:nvSpPr>
            <p:spPr>
              <a:xfrm>
                <a:off x="9456252" y="5078057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FF01250-54B5-4731-9C22-5AB3E3EE0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252" y="5078057"/>
                <a:ext cx="131729" cy="307777"/>
              </a:xfrm>
              <a:prstGeom prst="rect">
                <a:avLst/>
              </a:prstGeom>
              <a:blipFill>
                <a:blip r:embed="rId5"/>
                <a:stretch>
                  <a:fillRect r="-7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BDEBA22-C95F-4B04-B53C-F6A804B31E18}"/>
              </a:ext>
            </a:extLst>
          </p:cNvPr>
          <p:cNvCxnSpPr>
            <a:cxnSpLocks/>
          </p:cNvCxnSpPr>
          <p:nvPr/>
        </p:nvCxnSpPr>
        <p:spPr>
          <a:xfrm>
            <a:off x="9566928" y="5034162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69BF3B0-6B57-41CC-AA99-8274242A6F3E}"/>
                  </a:ext>
                </a:extLst>
              </p:cNvPr>
              <p:cNvSpPr txBox="1"/>
              <p:nvPr/>
            </p:nvSpPr>
            <p:spPr>
              <a:xfrm>
                <a:off x="8078212" y="3816909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69BF3B0-6B57-41CC-AA99-8274242A6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212" y="3816909"/>
                <a:ext cx="131729" cy="307777"/>
              </a:xfrm>
              <a:prstGeom prst="rect">
                <a:avLst/>
              </a:prstGeom>
              <a:blipFill>
                <a:blip r:embed="rId6"/>
                <a:stretch>
                  <a:fillRect r="-681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A11331E-A734-4715-9443-74CCE788EF95}"/>
              </a:ext>
            </a:extLst>
          </p:cNvPr>
          <p:cNvCxnSpPr>
            <a:cxnSpLocks/>
          </p:cNvCxnSpPr>
          <p:nvPr/>
        </p:nvCxnSpPr>
        <p:spPr>
          <a:xfrm>
            <a:off x="8290188" y="3964488"/>
            <a:ext cx="113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F32154A-F33B-4D4C-85C2-6D7281BB73AE}"/>
              </a:ext>
            </a:extLst>
          </p:cNvPr>
          <p:cNvSpPr txBox="1"/>
          <p:nvPr/>
        </p:nvSpPr>
        <p:spPr>
          <a:xfrm>
            <a:off x="10378008" y="5078057"/>
            <a:ext cx="131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000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D48BE8-34D4-4EEB-87D9-CB935B375B08}"/>
              </a:ext>
            </a:extLst>
          </p:cNvPr>
          <p:cNvCxnSpPr>
            <a:cxnSpLocks/>
          </p:cNvCxnSpPr>
          <p:nvPr/>
        </p:nvCxnSpPr>
        <p:spPr>
          <a:xfrm>
            <a:off x="10488684" y="5034162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F6E0E0-A25D-4E89-8465-FC6B721F38A3}"/>
                  </a:ext>
                </a:extLst>
              </p:cNvPr>
              <p:cNvSpPr txBox="1"/>
              <p:nvPr/>
            </p:nvSpPr>
            <p:spPr>
              <a:xfrm>
                <a:off x="10378008" y="5078057"/>
                <a:ext cx="131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CA" sz="10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3F6E0E0-A25D-4E89-8465-FC6B721F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08" y="5078057"/>
                <a:ext cx="131729" cy="307777"/>
              </a:xfrm>
              <a:prstGeom prst="rect">
                <a:avLst/>
              </a:prstGeom>
              <a:blipFill>
                <a:blip r:embed="rId7"/>
                <a:stretch>
                  <a:fillRect r="-1409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EDC3061-22CD-49A8-9AEC-1BAE26ED20BE}"/>
              </a:ext>
            </a:extLst>
          </p:cNvPr>
          <p:cNvCxnSpPr>
            <a:cxnSpLocks/>
          </p:cNvCxnSpPr>
          <p:nvPr/>
        </p:nvCxnSpPr>
        <p:spPr>
          <a:xfrm>
            <a:off x="10488684" y="5034162"/>
            <a:ext cx="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5E0C2A7-B9B4-40C5-B92A-6C79320323D0}"/>
              </a:ext>
            </a:extLst>
          </p:cNvPr>
          <p:cNvCxnSpPr>
            <a:cxnSpLocks/>
          </p:cNvCxnSpPr>
          <p:nvPr/>
        </p:nvCxnSpPr>
        <p:spPr>
          <a:xfrm>
            <a:off x="8335020" y="3964488"/>
            <a:ext cx="294766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8DC9073-CFDA-45F0-B0B4-12001EB9E136}"/>
              </a:ext>
            </a:extLst>
          </p:cNvPr>
          <p:cNvCxnSpPr>
            <a:cxnSpLocks/>
            <a:stCxn id="111" idx="0"/>
          </p:cNvCxnSpPr>
          <p:nvPr/>
        </p:nvCxnSpPr>
        <p:spPr>
          <a:xfrm flipH="1" flipV="1">
            <a:off x="9519921" y="2057401"/>
            <a:ext cx="2196" cy="30206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9F26F-30E0-44B5-A82F-7CE48583BD75}"/>
                  </a:ext>
                </a:extLst>
              </p:cNvPr>
              <p:cNvSpPr txBox="1"/>
              <p:nvPr/>
            </p:nvSpPr>
            <p:spPr>
              <a:xfrm>
                <a:off x="1808518" y="4157420"/>
                <a:ext cx="4703523" cy="1074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9F26F-30E0-44B5-A82F-7CE48583B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18" y="4157420"/>
                <a:ext cx="4703523" cy="10745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600DFD-D15C-4CF1-953C-4F7D5F9D4C5E}"/>
              </a:ext>
            </a:extLst>
          </p:cNvPr>
          <p:cNvSpPr txBox="1"/>
          <p:nvPr/>
        </p:nvSpPr>
        <p:spPr>
          <a:xfrm>
            <a:off x="2492679" y="5351601"/>
            <a:ext cx="3513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We can weight the models relative to the error.</a:t>
            </a:r>
          </a:p>
        </p:txBody>
      </p:sp>
      <p:pic>
        <p:nvPicPr>
          <p:cNvPr id="28" name="Picture 4" descr="Image result for sentinel 1 satellite">
            <a:extLst>
              <a:ext uri="{FF2B5EF4-FFF2-40B4-BE49-F238E27FC236}">
                <a16:creationId xmlns:a16="http://schemas.microsoft.com/office/drawing/2014/main" id="{8CC59515-E984-4A67-99FE-14D73FBF1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0C34D721-DE89-4E9D-8A40-88E562829194}"/>
              </a:ext>
            </a:extLst>
          </p:cNvPr>
          <p:cNvSpPr txBox="1">
            <a:spLocks/>
          </p:cNvSpPr>
          <p:nvPr/>
        </p:nvSpPr>
        <p:spPr>
          <a:xfrm>
            <a:off x="838200" y="33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solidFill>
                  <a:schemeClr val="bg1"/>
                </a:solidFill>
              </a:rPr>
              <a:t>Boosting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0" name="Picture 29" descr="Image result for sentinel 1 satellite">
            <a:extLst>
              <a:ext uri="{FF2B5EF4-FFF2-40B4-BE49-F238E27FC236}">
                <a16:creationId xmlns:a16="http://schemas.microsoft.com/office/drawing/2014/main" id="{FC53759C-0CC2-4EA3-84CE-1579865FA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F987059A-45C4-4687-98C2-475880F4A1E1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378558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7FB45-F9AB-4382-AA81-1FF5E2EDF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2030" cy="1074150"/>
          </a:xfrm>
        </p:spPr>
        <p:txBody>
          <a:bodyPr/>
          <a:lstStyle/>
          <a:p>
            <a:r>
              <a:rPr lang="en-CA" dirty="0" err="1"/>
              <a:t>XGBoost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F65BC7CC-A993-44C6-AAF7-0A6DCD576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6F7F5B-1A4F-4843-B822-0A02D5F4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 err="1">
                <a:solidFill>
                  <a:schemeClr val="bg1"/>
                </a:solidFill>
              </a:rPr>
              <a:t>XGBoost</a:t>
            </a:r>
            <a:r>
              <a:rPr lang="en-CA" dirty="0">
                <a:solidFill>
                  <a:schemeClr val="bg1"/>
                </a:solidFill>
              </a:rPr>
              <a:t> vs. </a:t>
            </a:r>
            <a:r>
              <a:rPr lang="en-CA" dirty="0" err="1">
                <a:solidFill>
                  <a:schemeClr val="bg1"/>
                </a:solidFill>
              </a:rPr>
              <a:t>LightGBM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2290" name="Picture 2" descr="https://s3-ap-south-1.amazonaws.com/av-blog-media/wp-content/uploads/2017/06/11194110/leaf.png">
            <a:extLst>
              <a:ext uri="{FF2B5EF4-FFF2-40B4-BE49-F238E27FC236}">
                <a16:creationId xmlns:a16="http://schemas.microsoft.com/office/drawing/2014/main" id="{6CB25F57-F217-4E6D-9A81-A6795D23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7" y="1825625"/>
            <a:ext cx="5676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3-ap-south-1.amazonaws.com/av-blog-media/wp-content/uploads/2017/06/11194227/depth.png">
            <a:extLst>
              <a:ext uri="{FF2B5EF4-FFF2-40B4-BE49-F238E27FC236}">
                <a16:creationId xmlns:a16="http://schemas.microsoft.com/office/drawing/2014/main" id="{0288ECA6-EB18-402F-9D8C-C88D92A1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3929846"/>
            <a:ext cx="73247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703E63-67AE-42F1-A2AC-EFD3195F9FE2}"/>
              </a:ext>
            </a:extLst>
          </p:cNvPr>
          <p:cNvSpPr txBox="1">
            <a:spLocks/>
          </p:cNvSpPr>
          <p:nvPr/>
        </p:nvSpPr>
        <p:spPr>
          <a:xfrm>
            <a:off x="838200" y="4073525"/>
            <a:ext cx="2882030" cy="755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LightGBM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8" name="Picture 4" descr="Image result for sentinel 1 satellite">
            <a:extLst>
              <a:ext uri="{FF2B5EF4-FFF2-40B4-BE49-F238E27FC236}">
                <a16:creationId xmlns:a16="http://schemas.microsoft.com/office/drawing/2014/main" id="{00A94972-37EF-4E78-A703-D22200F6D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9336A3-684C-400D-842F-83750D48A251}"/>
              </a:ext>
            </a:extLst>
          </p:cNvPr>
          <p:cNvSpPr txBox="1">
            <a:spLocks/>
          </p:cNvSpPr>
          <p:nvPr/>
        </p:nvSpPr>
        <p:spPr>
          <a:xfrm>
            <a:off x="838200" y="33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solidFill>
                  <a:schemeClr val="bg1"/>
                </a:solidFill>
              </a:rPr>
              <a:t>Boosting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1" name="Picture 10" descr="Image result for sentinel 1 satellite">
            <a:extLst>
              <a:ext uri="{FF2B5EF4-FFF2-40B4-BE49-F238E27FC236}">
                <a16:creationId xmlns:a16="http://schemas.microsoft.com/office/drawing/2014/main" id="{B8539C85-DA47-444D-9357-865929987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2ACA3AE-33BD-4F43-B854-16BEAF5F8A6E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err="1">
                <a:solidFill>
                  <a:schemeClr val="bg1"/>
                </a:solidFill>
              </a:rPr>
              <a:t>XGBoost</a:t>
            </a:r>
            <a:r>
              <a:rPr lang="en-CA" dirty="0">
                <a:solidFill>
                  <a:schemeClr val="bg1"/>
                </a:solidFill>
              </a:rPr>
              <a:t> vs. </a:t>
            </a:r>
            <a:r>
              <a:rPr lang="en-CA" dirty="0" err="1">
                <a:solidFill>
                  <a:schemeClr val="bg1"/>
                </a:solidFill>
              </a:rPr>
              <a:t>LightGBM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F65BC7CC-A993-44C6-AAF7-0A6DCD576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6F7F5B-1A4F-4843-B822-0A02D5F4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 err="1">
                <a:solidFill>
                  <a:schemeClr val="bg1"/>
                </a:solidFill>
              </a:rPr>
              <a:t>XGBoost</a:t>
            </a:r>
            <a:r>
              <a:rPr lang="en-CA" dirty="0">
                <a:solidFill>
                  <a:schemeClr val="bg1"/>
                </a:solidFill>
              </a:rPr>
              <a:t> vs. </a:t>
            </a:r>
            <a:r>
              <a:rPr lang="en-CA" dirty="0" err="1">
                <a:solidFill>
                  <a:schemeClr val="bg1"/>
                </a:solidFill>
              </a:rPr>
              <a:t>LightGBM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D07E2-D5E0-4301-BD3B-72E548E1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3600" b="1" dirty="0" err="1"/>
              <a:t>LightGBM</a:t>
            </a:r>
            <a:endParaRPr lang="en-CA" sz="3600" b="1" dirty="0"/>
          </a:p>
          <a:p>
            <a:pPr lvl="1"/>
            <a:r>
              <a:rPr lang="en-CA" sz="3600" dirty="0"/>
              <a:t>Faster training speed and higher efficiency</a:t>
            </a:r>
          </a:p>
          <a:p>
            <a:pPr lvl="1"/>
            <a:r>
              <a:rPr lang="en-CA" sz="3600" dirty="0"/>
              <a:t>Lower Memory usage</a:t>
            </a:r>
          </a:p>
          <a:p>
            <a:pPr lvl="1"/>
            <a:r>
              <a:rPr lang="en-CA" sz="3600" dirty="0"/>
              <a:t>Produces more complex trees -&gt; </a:t>
            </a:r>
            <a:r>
              <a:rPr lang="en-CA" sz="3600" b="1" dirty="0"/>
              <a:t>Better Accuracy</a:t>
            </a:r>
          </a:p>
          <a:p>
            <a:pPr lvl="1"/>
            <a:r>
              <a:rPr lang="en-CA" sz="3600" dirty="0"/>
              <a:t>Can lead to overfitting -&gt; set </a:t>
            </a:r>
            <a:r>
              <a:rPr lang="en-CA" sz="3600" i="1" dirty="0" err="1"/>
              <a:t>max_depth</a:t>
            </a:r>
            <a:endParaRPr lang="en-CA" sz="3600" i="1" dirty="0"/>
          </a:p>
          <a:p>
            <a:pPr lvl="1"/>
            <a:r>
              <a:rPr lang="en-CA" sz="3600" dirty="0"/>
              <a:t>For large training sets, faster than </a:t>
            </a:r>
            <a:r>
              <a:rPr lang="en-CA" sz="3600" dirty="0" err="1"/>
              <a:t>XGBoost</a:t>
            </a:r>
            <a:r>
              <a:rPr lang="en-CA" sz="3600" dirty="0"/>
              <a:t> with equally accurate results</a:t>
            </a:r>
          </a:p>
        </p:txBody>
      </p:sp>
      <p:pic>
        <p:nvPicPr>
          <p:cNvPr id="5" name="Picture 4" descr="Image result for sentinel 1 satellite">
            <a:extLst>
              <a:ext uri="{FF2B5EF4-FFF2-40B4-BE49-F238E27FC236}">
                <a16:creationId xmlns:a16="http://schemas.microsoft.com/office/drawing/2014/main" id="{44488918-B398-4573-822C-C023EE8AB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36638C-13E6-430F-ACDE-ADF3FEA71757}"/>
              </a:ext>
            </a:extLst>
          </p:cNvPr>
          <p:cNvSpPr txBox="1">
            <a:spLocks/>
          </p:cNvSpPr>
          <p:nvPr/>
        </p:nvSpPr>
        <p:spPr>
          <a:xfrm>
            <a:off x="838200" y="33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solidFill>
                  <a:schemeClr val="bg1"/>
                </a:solidFill>
              </a:rPr>
              <a:t>Boosting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9" name="Picture 8" descr="Image result for sentinel 1 satellite">
            <a:extLst>
              <a:ext uri="{FF2B5EF4-FFF2-40B4-BE49-F238E27FC236}">
                <a16:creationId xmlns:a16="http://schemas.microsoft.com/office/drawing/2014/main" id="{D885CB9C-1FAD-43C3-825C-9147D59B9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45B545-562C-47CB-BE34-A8A927BE7622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err="1">
                <a:solidFill>
                  <a:schemeClr val="bg1"/>
                </a:solidFill>
              </a:rPr>
              <a:t>XGBoost</a:t>
            </a:r>
            <a:r>
              <a:rPr lang="en-CA" dirty="0">
                <a:solidFill>
                  <a:schemeClr val="bg1"/>
                </a:solidFill>
              </a:rPr>
              <a:t> vs. </a:t>
            </a:r>
            <a:r>
              <a:rPr lang="en-CA" dirty="0" err="1">
                <a:solidFill>
                  <a:schemeClr val="bg1"/>
                </a:solidFill>
              </a:rPr>
              <a:t>LightGBM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8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F65BC7CC-A993-44C6-AAF7-0A6DCD576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6F7F5B-1A4F-4843-B822-0A02D5F4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 err="1">
                <a:solidFill>
                  <a:schemeClr val="bg1"/>
                </a:solidFill>
              </a:rPr>
              <a:t>XGBoost</a:t>
            </a:r>
            <a:r>
              <a:rPr lang="en-CA" dirty="0">
                <a:solidFill>
                  <a:schemeClr val="bg1"/>
                </a:solidFill>
              </a:rPr>
              <a:t> vs. </a:t>
            </a:r>
            <a:r>
              <a:rPr lang="en-CA" dirty="0" err="1">
                <a:solidFill>
                  <a:schemeClr val="bg1"/>
                </a:solidFill>
              </a:rPr>
              <a:t>LightGBM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D07E2-D5E0-4301-BD3B-72E548E1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sz="3600" dirty="0"/>
          </a:p>
          <a:p>
            <a:r>
              <a:rPr lang="en-CA" sz="3600" dirty="0"/>
              <a:t>If you’re </a:t>
            </a:r>
            <a:r>
              <a:rPr lang="en-CA" sz="3600" dirty="0" err="1"/>
              <a:t>ensembling</a:t>
            </a:r>
            <a:r>
              <a:rPr lang="en-CA" sz="3600" dirty="0"/>
              <a:t> many models: use both</a:t>
            </a:r>
          </a:p>
          <a:p>
            <a:r>
              <a:rPr lang="en-CA" sz="3600" dirty="0"/>
              <a:t>If you’re constrained by time, memory or computing power, use </a:t>
            </a:r>
            <a:r>
              <a:rPr lang="en-CA" sz="3600" b="1" dirty="0" err="1"/>
              <a:t>LightGBM</a:t>
            </a:r>
            <a:endParaRPr lang="en-CA" sz="3600" dirty="0"/>
          </a:p>
        </p:txBody>
      </p:sp>
      <p:pic>
        <p:nvPicPr>
          <p:cNvPr id="5" name="Picture 4" descr="Image result for sentinel 1 satellite">
            <a:extLst>
              <a:ext uri="{FF2B5EF4-FFF2-40B4-BE49-F238E27FC236}">
                <a16:creationId xmlns:a16="http://schemas.microsoft.com/office/drawing/2014/main" id="{D8D9EAF0-9DA8-4098-B881-B83C13B6C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9E6AF7-53B1-4F31-B399-B87AD0745B1F}"/>
              </a:ext>
            </a:extLst>
          </p:cNvPr>
          <p:cNvSpPr txBox="1">
            <a:spLocks/>
          </p:cNvSpPr>
          <p:nvPr/>
        </p:nvSpPr>
        <p:spPr>
          <a:xfrm>
            <a:off x="838200" y="33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solidFill>
                  <a:schemeClr val="bg1"/>
                </a:solidFill>
              </a:rPr>
              <a:t>Boosting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9" name="Picture 8" descr="Image result for sentinel 1 satellite">
            <a:extLst>
              <a:ext uri="{FF2B5EF4-FFF2-40B4-BE49-F238E27FC236}">
                <a16:creationId xmlns:a16="http://schemas.microsoft.com/office/drawing/2014/main" id="{A95511E3-34A7-4CB4-9852-6FDF529DB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7EF951-6543-416C-845A-F82CC2D3B5DE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err="1">
                <a:solidFill>
                  <a:schemeClr val="bg1"/>
                </a:solidFill>
              </a:rPr>
              <a:t>XGBoost</a:t>
            </a:r>
            <a:r>
              <a:rPr lang="en-CA" dirty="0">
                <a:solidFill>
                  <a:schemeClr val="bg1"/>
                </a:solidFill>
              </a:rPr>
              <a:t> vs. </a:t>
            </a:r>
            <a:r>
              <a:rPr lang="en-CA" dirty="0" err="1">
                <a:solidFill>
                  <a:schemeClr val="bg1"/>
                </a:solidFill>
              </a:rPr>
              <a:t>LightGBM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154998-2E56-4F08-B3AD-36046DA37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75717" cy="69158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7662B-43D4-44A1-B6B4-3E106B7AF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br>
              <a:rPr lang="en-CA" sz="6000" dirty="0"/>
            </a:br>
            <a:r>
              <a:rPr lang="en-CA" sz="8000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272580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950C-D0D6-442A-9805-7462DE4F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54A36-FDAD-4AE9-8B3A-065603C19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Image result for titanic picture">
            <a:extLst>
              <a:ext uri="{FF2B5EF4-FFF2-40B4-BE49-F238E27FC236}">
                <a16:creationId xmlns:a16="http://schemas.microsoft.com/office/drawing/2014/main" id="{DDDDF03A-30D9-49E3-BCBF-75D117C21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DD5258-BD2E-4130-8006-08268B088AA3}"/>
              </a:ext>
            </a:extLst>
          </p:cNvPr>
          <p:cNvSpPr txBox="1"/>
          <p:nvPr/>
        </p:nvSpPr>
        <p:spPr>
          <a:xfrm>
            <a:off x="611316" y="3470494"/>
            <a:ext cx="41073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“Drifting icebergs present threats to navigation and activities in areas […] offshore”</a:t>
            </a:r>
          </a:p>
          <a:p>
            <a:pPr algn="r"/>
            <a:r>
              <a:rPr lang="en-CA" sz="3200" dirty="0">
                <a:solidFill>
                  <a:schemeClr val="bg1"/>
                </a:solidFill>
              </a:rPr>
              <a:t>-Kaggle</a:t>
            </a:r>
          </a:p>
        </p:txBody>
      </p:sp>
    </p:spTree>
    <p:extLst>
      <p:ext uri="{BB962C8B-B14F-4D97-AF65-F5344CB8AC3E}">
        <p14:creationId xmlns:p14="http://schemas.microsoft.com/office/powerpoint/2010/main" val="2234374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arctic ocean">
            <a:extLst>
              <a:ext uri="{FF2B5EF4-FFF2-40B4-BE49-F238E27FC236}">
                <a16:creationId xmlns:a16="http://schemas.microsoft.com/office/drawing/2014/main" id="{6A280604-7A7E-43CE-BB82-BAB03E78E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0DD53-83D1-4BB2-A55D-52B6AD939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3200" u="sng" dirty="0"/>
              <a:t>Observations:</a:t>
            </a:r>
          </a:p>
          <a:p>
            <a:r>
              <a:rPr lang="en-CA" sz="3600" i="1" dirty="0" err="1"/>
              <a:t>inc_angle</a:t>
            </a:r>
            <a:r>
              <a:rPr lang="en-CA" sz="3600" dirty="0"/>
              <a:t> with identical values (up to 4 decimal places) had the same label 97% of the time</a:t>
            </a:r>
          </a:p>
          <a:p>
            <a:r>
              <a:rPr lang="en-CA" sz="3600" dirty="0"/>
              <a:t>Split dataset into two groups</a:t>
            </a:r>
          </a:p>
          <a:p>
            <a:pPr lvl="1"/>
            <a:r>
              <a:rPr lang="en-CA" sz="3200" dirty="0"/>
              <a:t>Group 1 - </a:t>
            </a:r>
            <a:r>
              <a:rPr lang="en-CA" sz="3200" i="1" dirty="0" err="1"/>
              <a:t>inc_angle</a:t>
            </a:r>
            <a:r>
              <a:rPr lang="en-CA" sz="3200" i="1" dirty="0"/>
              <a:t> </a:t>
            </a:r>
            <a:r>
              <a:rPr lang="en-CA" sz="3200" dirty="0"/>
              <a:t>clusters of pure icebergs</a:t>
            </a:r>
          </a:p>
          <a:p>
            <a:pPr lvl="1"/>
            <a:r>
              <a:rPr lang="en-CA" sz="3200" dirty="0"/>
              <a:t>Group 2 - </a:t>
            </a:r>
            <a:r>
              <a:rPr lang="en-CA" sz="3200" i="1" dirty="0" err="1"/>
              <a:t>inc_angle</a:t>
            </a:r>
            <a:r>
              <a:rPr lang="en-CA" sz="3200" i="1" dirty="0"/>
              <a:t> </a:t>
            </a:r>
            <a:r>
              <a:rPr lang="en-CA" sz="3200" dirty="0"/>
              <a:t>clusters of icebergs and ships (one dense iceberg surrounded by ships)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BE2F14-C5BD-43AE-B193-1ABF8E05AD53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1</a:t>
            </a:r>
            <a:r>
              <a:rPr lang="en-CA" b="1" baseline="30000" dirty="0"/>
              <a:t>st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1130901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B8A7DF-8ED4-4CD8-918A-2DF46E53B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7860" y="1440167"/>
            <a:ext cx="8436279" cy="47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group1group2">
            <a:extLst>
              <a:ext uri="{FF2B5EF4-FFF2-40B4-BE49-F238E27FC236}">
                <a16:creationId xmlns:a16="http://schemas.microsoft.com/office/drawing/2014/main" id="{6D283224-15F0-44E2-A6E8-4A8D72D74D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82EE8-2A3B-40D9-816C-810B16A9663D}"/>
              </a:ext>
            </a:extLst>
          </p:cNvPr>
          <p:cNvSpPr txBox="1"/>
          <p:nvPr/>
        </p:nvSpPr>
        <p:spPr>
          <a:xfrm>
            <a:off x="4914377" y="6238148"/>
            <a:ext cx="236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 err="1"/>
              <a:t>inc_angle</a:t>
            </a:r>
            <a:endParaRPr lang="en-CA" i="1" dirty="0"/>
          </a:p>
        </p:txBody>
      </p:sp>
      <p:pic>
        <p:nvPicPr>
          <p:cNvPr id="9" name="Picture 2" descr="Image result for arctic ocean">
            <a:extLst>
              <a:ext uri="{FF2B5EF4-FFF2-40B4-BE49-F238E27FC236}">
                <a16:creationId xmlns:a16="http://schemas.microsoft.com/office/drawing/2014/main" id="{2D0A6A44-13FD-4D0D-89F2-DF29DAC58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878C9B-4CFD-4FAB-8620-A01835995E6B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1</a:t>
            </a:r>
            <a:r>
              <a:rPr lang="en-CA" b="1" baseline="30000" dirty="0"/>
              <a:t>st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1448813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group1group2">
            <a:extLst>
              <a:ext uri="{FF2B5EF4-FFF2-40B4-BE49-F238E27FC236}">
                <a16:creationId xmlns:a16="http://schemas.microsoft.com/office/drawing/2014/main" id="{6D283224-15F0-44E2-A6E8-4A8D72D74D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2FFE4-71CE-4848-8AAC-77D37AA6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Notice the alternating </a:t>
            </a:r>
            <a:br>
              <a:rPr lang="en-CA" sz="3200" dirty="0"/>
            </a:br>
            <a:r>
              <a:rPr lang="en-CA" sz="3200" dirty="0"/>
              <a:t>pattern of natural groups</a:t>
            </a:r>
          </a:p>
          <a:p>
            <a:r>
              <a:rPr lang="en-CA" sz="3200" dirty="0"/>
              <a:t>This pattern propagates </a:t>
            </a:r>
            <a:br>
              <a:rPr lang="en-CA" sz="3200" dirty="0"/>
            </a:br>
            <a:r>
              <a:rPr lang="en-CA" sz="3200" dirty="0"/>
              <a:t>throughout the entire </a:t>
            </a:r>
            <a:br>
              <a:rPr lang="en-CA" sz="3200" dirty="0"/>
            </a:br>
            <a:r>
              <a:rPr lang="en-CA" sz="3200" dirty="0"/>
              <a:t>dataset, and was found </a:t>
            </a:r>
            <a:br>
              <a:rPr lang="en-CA" sz="3200" dirty="0"/>
            </a:br>
            <a:r>
              <a:rPr lang="en-CA" sz="3200" dirty="0"/>
              <a:t>using KNN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988F0E4-5E85-4A64-B061-A3E80A0A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9996" y="1935271"/>
            <a:ext cx="6109396" cy="343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rctic ocean">
            <a:extLst>
              <a:ext uri="{FF2B5EF4-FFF2-40B4-BE49-F238E27FC236}">
                <a16:creationId xmlns:a16="http://schemas.microsoft.com/office/drawing/2014/main" id="{35B06F34-2ECB-43B0-AA8F-410AAC0ED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4C9DFA0-0E26-40D8-B6E7-4CCD19BE9672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1</a:t>
            </a:r>
            <a:r>
              <a:rPr lang="en-CA" b="1" baseline="30000" dirty="0"/>
              <a:t>st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2736429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473BB-06AE-4DAB-BDD3-47D4BDFA60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CA" sz="3200" dirty="0"/>
                  <a:t>Pipeline of 100+ diverse CNN models. Included customized CNNs, VGG, mini-</a:t>
                </a:r>
                <a:r>
                  <a:rPr lang="en-CA" sz="3200" dirty="0" err="1"/>
                  <a:t>GoogLeNet</a:t>
                </a:r>
                <a:r>
                  <a:rPr lang="en-CA" sz="3200" dirty="0"/>
                  <a:t>, </a:t>
                </a:r>
                <a:r>
                  <a:rPr lang="en-CA" sz="3200" dirty="0" err="1"/>
                  <a:t>Densenet</a:t>
                </a:r>
                <a:r>
                  <a:rPr lang="en-CA" sz="3200" dirty="0"/>
                  <a:t>, and more. Some included </a:t>
                </a:r>
                <a:r>
                  <a:rPr lang="en-CA" sz="3200" i="1" dirty="0" err="1"/>
                  <a:t>inc_angle</a:t>
                </a:r>
                <a:r>
                  <a:rPr lang="en-CA" sz="3200" dirty="0"/>
                  <a:t> in the Dense layer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sz="3200" dirty="0"/>
                  <a:t>Ensembled models</a:t>
                </a:r>
              </a:p>
              <a:p>
                <a:pPr lvl="1"/>
                <a:r>
                  <a:rPr lang="en-CA" sz="2800" dirty="0"/>
                  <a:t>Applied a threshold for probabilities, such that if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sz="2800" dirty="0"/>
                  <a:t> passed the threshold, the original label was kept (0 or 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sz="3200" dirty="0"/>
                  <a:t>Retrained 100+ CNNs on Group 2 only</a:t>
                </a:r>
              </a:p>
              <a:p>
                <a:pPr lvl="1"/>
                <a:r>
                  <a:rPr lang="en-CA" sz="2800" dirty="0"/>
                  <a:t>Improvements in ship detection with better signal to noise</a:t>
                </a:r>
              </a:p>
              <a:p>
                <a:pPr marL="0" indent="0">
                  <a:buNone/>
                </a:pPr>
                <a:r>
                  <a:rPr lang="en-CA" sz="3200" dirty="0"/>
                  <a:t>Public:  0.0801, Private: 0.0822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CA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1473BB-06AE-4DAB-BDD3-47D4BDFA6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5" t="-4062" r="-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Image result for arctic ocean">
            <a:extLst>
              <a:ext uri="{FF2B5EF4-FFF2-40B4-BE49-F238E27FC236}">
                <a16:creationId xmlns:a16="http://schemas.microsoft.com/office/drawing/2014/main" id="{514BC5FA-BF99-40BE-B0A5-381C58D6E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619A98-8099-41A8-8C61-704B9BB9EC02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1</a:t>
            </a:r>
            <a:r>
              <a:rPr lang="en-CA" b="1" baseline="30000" dirty="0"/>
              <a:t>st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3093540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A132-1F37-4ECA-BE03-8E9B55761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Hundred of CNNs with fixed 5-fold Cross Validation on image data</a:t>
            </a:r>
          </a:p>
          <a:p>
            <a:pPr lvl="1"/>
            <a:r>
              <a:rPr lang="en-CA" sz="2800" dirty="0"/>
              <a:t>Folds were based on </a:t>
            </a:r>
            <a:r>
              <a:rPr lang="en-CA" sz="2800" i="1" dirty="0" err="1"/>
              <a:t>inc_angle</a:t>
            </a:r>
            <a:r>
              <a:rPr lang="en-CA" sz="2800" i="1" dirty="0"/>
              <a:t> </a:t>
            </a:r>
            <a:r>
              <a:rPr lang="en-CA" sz="2800" dirty="0"/>
              <a:t>in order to avoid leakage</a:t>
            </a:r>
          </a:p>
          <a:p>
            <a:r>
              <a:rPr lang="en-CA" sz="3200" dirty="0"/>
              <a:t>Did not train on images with missing </a:t>
            </a:r>
            <a:r>
              <a:rPr lang="en-CA" sz="3200" i="1" dirty="0" err="1"/>
              <a:t>inc_angle</a:t>
            </a:r>
            <a:endParaRPr lang="en-CA" sz="3200" i="1" dirty="0"/>
          </a:p>
          <a:p>
            <a:r>
              <a:rPr lang="en-CA" sz="3200" dirty="0"/>
              <a:t>Three families of models:</a:t>
            </a:r>
          </a:p>
          <a:p>
            <a:pPr lvl="1"/>
            <a:r>
              <a:rPr lang="en-CA" sz="2800" dirty="0"/>
              <a:t>CNN trained from scratch on dual polarity images</a:t>
            </a:r>
          </a:p>
          <a:p>
            <a:pPr lvl="1"/>
            <a:r>
              <a:rPr lang="en-CA" sz="2800" dirty="0"/>
              <a:t>Finetuned VGG16 with third channel (band1 + band2)/2</a:t>
            </a:r>
          </a:p>
          <a:p>
            <a:pPr lvl="1"/>
            <a:r>
              <a:rPr lang="en-CA" sz="2800" dirty="0"/>
              <a:t>Double training set with pseudo-labelling (didn’t help)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9C0098-ABF7-4B4C-905A-2FA31D84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371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6" name="Picture 2" descr="Image result for arctic ocean">
            <a:extLst>
              <a:ext uri="{FF2B5EF4-FFF2-40B4-BE49-F238E27FC236}">
                <a16:creationId xmlns:a16="http://schemas.microsoft.com/office/drawing/2014/main" id="{27D638C7-5A7C-4483-B59A-99645175A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3DDFDF-7596-49AD-9B71-BD121E449F3F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2</a:t>
            </a:r>
            <a:r>
              <a:rPr lang="en-CA" b="1" baseline="30000" dirty="0"/>
              <a:t>nd</a:t>
            </a:r>
            <a:r>
              <a:rPr lang="en-CA" b="1" dirty="0"/>
              <a:t> Place Solution - CNN</a:t>
            </a:r>
          </a:p>
        </p:txBody>
      </p:sp>
    </p:spTree>
    <p:extLst>
      <p:ext uri="{BB962C8B-B14F-4D97-AF65-F5344CB8AC3E}">
        <p14:creationId xmlns:p14="http://schemas.microsoft.com/office/powerpoint/2010/main" val="319737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A132-1F37-4ECA-BE03-8E9B55761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Many weak learners and data augmentation</a:t>
            </a:r>
          </a:p>
          <a:p>
            <a:r>
              <a:rPr lang="en-CA" sz="3200" dirty="0"/>
              <a:t>A lot of random parameter setting (</a:t>
            </a:r>
            <a:r>
              <a:rPr lang="en-CA" sz="3200" i="1" dirty="0"/>
              <a:t>preprocessing</a:t>
            </a:r>
            <a:r>
              <a:rPr lang="en-CA" sz="3200" dirty="0"/>
              <a:t>, </a:t>
            </a:r>
            <a:r>
              <a:rPr lang="en-CA" sz="3200" i="1" dirty="0" err="1"/>
              <a:t>conv_layers</a:t>
            </a:r>
            <a:r>
              <a:rPr lang="en-CA" sz="3200" i="1" dirty="0"/>
              <a:t>, </a:t>
            </a:r>
            <a:r>
              <a:rPr lang="en-CA" sz="3200" i="1" dirty="0" err="1"/>
              <a:t>dense_layers</a:t>
            </a:r>
            <a:r>
              <a:rPr lang="en-CA" sz="3200" i="1" dirty="0"/>
              <a:t>, </a:t>
            </a:r>
            <a:r>
              <a:rPr lang="en-CA" sz="3200" i="1" dirty="0" err="1"/>
              <a:t>conv_dropout</a:t>
            </a:r>
            <a:r>
              <a:rPr lang="en-CA" sz="3200" i="1" dirty="0"/>
              <a:t>, </a:t>
            </a:r>
            <a:r>
              <a:rPr lang="en-CA" sz="3200" i="1" dirty="0" err="1"/>
              <a:t>dense_dropout</a:t>
            </a:r>
            <a:r>
              <a:rPr lang="en-CA" sz="3200" i="1" dirty="0"/>
              <a:t>, learning rate, augmentation settings, optimization method</a:t>
            </a:r>
            <a:r>
              <a:rPr lang="en-CA" sz="3200" dirty="0"/>
              <a:t>)</a:t>
            </a:r>
          </a:p>
          <a:p>
            <a:endParaRPr lang="en-CA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9C0098-ABF7-4B4C-905A-2FA31D84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371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6" name="Picture 2" descr="Image result for arctic ocean">
            <a:extLst>
              <a:ext uri="{FF2B5EF4-FFF2-40B4-BE49-F238E27FC236}">
                <a16:creationId xmlns:a16="http://schemas.microsoft.com/office/drawing/2014/main" id="{27D638C7-5A7C-4483-B59A-99645175A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67D171-96A8-40D9-AE80-F76B57582055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2</a:t>
            </a:r>
            <a:r>
              <a:rPr lang="en-CA" b="1" baseline="30000" dirty="0"/>
              <a:t>nd</a:t>
            </a:r>
            <a:r>
              <a:rPr lang="en-CA" b="1" dirty="0"/>
              <a:t> Place Solution - CNN</a:t>
            </a:r>
          </a:p>
        </p:txBody>
      </p:sp>
    </p:spTree>
    <p:extLst>
      <p:ext uri="{BB962C8B-B14F-4D97-AF65-F5344CB8AC3E}">
        <p14:creationId xmlns:p14="http://schemas.microsoft.com/office/powerpoint/2010/main" val="198612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10C5-CC8A-4463-8BBC-C4319C73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Best N=5, 10, 15, 20 models for each fold were selected from each of the three model families</a:t>
            </a:r>
          </a:p>
          <a:p>
            <a:r>
              <a:rPr lang="en-CA" sz="3200" dirty="0"/>
              <a:t>Train </a:t>
            </a:r>
            <a:r>
              <a:rPr lang="en-CA" sz="3200" dirty="0" err="1"/>
              <a:t>XGBoost</a:t>
            </a:r>
            <a:r>
              <a:rPr lang="en-CA" sz="3200" dirty="0"/>
              <a:t> on the following set of inputs</a:t>
            </a:r>
          </a:p>
          <a:p>
            <a:r>
              <a:rPr lang="en-CA" sz="3200" dirty="0"/>
              <a:t>Perform parameter tuning on same CV split as in previous stage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5A78EFB-FAD2-4C51-9CEB-5250CF03A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371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829BB7B4-9C83-4E8C-894B-3A6DA90B5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ECBD17-25C6-4A61-B120-5A3E26711107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2</a:t>
            </a:r>
            <a:r>
              <a:rPr lang="en-CA" b="1" baseline="30000" dirty="0"/>
              <a:t>nd</a:t>
            </a:r>
            <a:r>
              <a:rPr lang="en-CA" b="1" dirty="0"/>
              <a:t> Place Solution - </a:t>
            </a:r>
            <a:r>
              <a:rPr lang="en-CA" b="1" dirty="0" err="1"/>
              <a:t>XGBoost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66659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10C5-CC8A-4463-8BBC-C4319C73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Observations</a:t>
            </a:r>
          </a:p>
          <a:p>
            <a:pPr lvl="1"/>
            <a:r>
              <a:rPr lang="en-CA" sz="2800" dirty="0"/>
              <a:t>Min, mean, geomean, median, max, </a:t>
            </a:r>
            <a:r>
              <a:rPr lang="en-CA" sz="2800" dirty="0" err="1"/>
              <a:t>std</a:t>
            </a:r>
            <a:r>
              <a:rPr lang="en-CA" sz="2800" dirty="0"/>
              <a:t> of previous predictions</a:t>
            </a:r>
          </a:p>
          <a:p>
            <a:pPr lvl="1"/>
            <a:r>
              <a:rPr lang="en-CA" sz="2800" i="1" dirty="0" err="1"/>
              <a:t>inc_angle</a:t>
            </a:r>
            <a:endParaRPr lang="en-CA" sz="2800" i="1" dirty="0"/>
          </a:p>
          <a:p>
            <a:pPr lvl="1"/>
            <a:r>
              <a:rPr lang="en-CA" sz="2800" dirty="0"/>
              <a:t>Min, mean, median, max, </a:t>
            </a:r>
            <a:r>
              <a:rPr lang="en-CA" sz="2800" dirty="0" err="1"/>
              <a:t>std</a:t>
            </a:r>
            <a:r>
              <a:rPr lang="en-CA" sz="2800" dirty="0"/>
              <a:t>, quantiles of HH and HV</a:t>
            </a:r>
          </a:p>
          <a:p>
            <a:r>
              <a:rPr lang="en-CA" sz="3200" dirty="0"/>
              <a:t>Distinct incident angle groups</a:t>
            </a:r>
          </a:p>
          <a:p>
            <a:pPr lvl="1"/>
            <a:r>
              <a:rPr lang="en-CA" sz="2800" dirty="0"/>
              <a:t>Total count, train count, ship count, iceberg rate for each incident an</a:t>
            </a:r>
          </a:p>
          <a:p>
            <a:pPr lvl="1"/>
            <a:r>
              <a:rPr lang="en-CA" sz="2800" dirty="0"/>
              <a:t>Min, mean, geomean, median, max, </a:t>
            </a:r>
            <a:r>
              <a:rPr lang="en-CA" sz="2800" dirty="0" err="1"/>
              <a:t>std</a:t>
            </a:r>
            <a:endParaRPr lang="en-CA" sz="2800" dirty="0"/>
          </a:p>
        </p:txBody>
      </p:sp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07021611-DD32-45FA-B2B7-7138CFF0C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E66499-8E42-4879-A47D-E341D9EF244F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2</a:t>
            </a:r>
            <a:r>
              <a:rPr lang="en-CA" b="1" baseline="30000" dirty="0"/>
              <a:t>nd</a:t>
            </a:r>
            <a:r>
              <a:rPr lang="en-CA" b="1" dirty="0"/>
              <a:t> Place Solution - </a:t>
            </a:r>
            <a:r>
              <a:rPr lang="en-CA" b="1" dirty="0" err="1"/>
              <a:t>XGBoost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201357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10C5-CC8A-4463-8BBC-C4319C73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KNN</a:t>
            </a:r>
          </a:p>
          <a:p>
            <a:pPr lvl="1"/>
            <a:r>
              <a:rPr lang="en-CA" sz="2800" dirty="0"/>
              <a:t>Incident angles</a:t>
            </a:r>
          </a:p>
          <a:p>
            <a:pPr lvl="1"/>
            <a:r>
              <a:rPr lang="en-CA" sz="2800" dirty="0"/>
              <a:t>Mean prediction</a:t>
            </a:r>
          </a:p>
          <a:p>
            <a:r>
              <a:rPr lang="en-CA" sz="3200" dirty="0"/>
              <a:t>Incident angle bins</a:t>
            </a:r>
          </a:p>
          <a:p>
            <a:pPr lvl="1"/>
            <a:r>
              <a:rPr lang="en-CA" sz="2800" dirty="0"/>
              <a:t>Mean prediction</a:t>
            </a:r>
          </a:p>
          <a:p>
            <a:pPr lvl="1"/>
            <a:r>
              <a:rPr lang="en-CA" sz="2800" dirty="0"/>
              <a:t>Total count, train count, iceberg count</a:t>
            </a:r>
          </a:p>
        </p:txBody>
      </p:sp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07021611-DD32-45FA-B2B7-7138CFF0C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1E4282-0E4A-41DD-89A1-C60DD0510295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2</a:t>
            </a:r>
            <a:r>
              <a:rPr lang="en-CA" b="1" baseline="30000" dirty="0"/>
              <a:t>nd</a:t>
            </a:r>
            <a:r>
              <a:rPr lang="en-CA" b="1" dirty="0"/>
              <a:t> Place Solution - </a:t>
            </a:r>
            <a:r>
              <a:rPr lang="en-CA" b="1" dirty="0" err="1"/>
              <a:t>XGBoost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644618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FA1E0-D980-4B17-9B42-E7027A4FE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CA" dirty="0"/>
                  <a:t>Retrained thousands of </a:t>
                </a:r>
                <a:r>
                  <a:rPr lang="en-CA" dirty="0" err="1"/>
                  <a:t>XGBoost</a:t>
                </a:r>
                <a:r>
                  <a:rPr lang="en-CA" dirty="0"/>
                  <a:t> with more conservative settings to avoid overfitting</a:t>
                </a:r>
              </a:p>
              <a:p>
                <a:pPr lvl="1"/>
                <a:r>
                  <a:rPr lang="en-CA" dirty="0"/>
                  <a:t>Round all features to 3 decimal places</a:t>
                </a:r>
              </a:p>
              <a:p>
                <a:pPr lvl="1"/>
                <a:r>
                  <a:rPr lang="en-CA" dirty="0"/>
                  <a:t>Minimum children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/>
                  <a:t> 3</a:t>
                </a:r>
              </a:p>
              <a:p>
                <a:pPr lvl="1"/>
                <a:r>
                  <a:rPr lang="en-CA" dirty="0"/>
                  <a:t>Column sample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 0.5</a:t>
                </a:r>
              </a:p>
              <a:p>
                <a:pPr lvl="1"/>
                <a:r>
                  <a:rPr lang="en-CA" dirty="0"/>
                  <a:t>Max tree depth in [3,4,5]</a:t>
                </a:r>
              </a:p>
              <a:p>
                <a:pPr lvl="1"/>
                <a:r>
                  <a:rPr lang="en-CA" dirty="0"/>
                  <a:t>Switch off early stopping</a:t>
                </a:r>
              </a:p>
              <a:p>
                <a:r>
                  <a:rPr lang="en-CA" dirty="0"/>
                  <a:t>95% model average of the 100 best </a:t>
                </a:r>
                <a:r>
                  <a:rPr lang="en-CA" dirty="0" err="1"/>
                  <a:t>XGBoost</a:t>
                </a:r>
                <a:r>
                  <a:rPr lang="en-CA" dirty="0"/>
                  <a:t> models</a:t>
                </a:r>
              </a:p>
              <a:p>
                <a:r>
                  <a:rPr lang="en-CA" dirty="0"/>
                  <a:t>5% model average of the 100 best </a:t>
                </a:r>
                <a:r>
                  <a:rPr lang="en-CA" dirty="0" err="1"/>
                  <a:t>XGBoost</a:t>
                </a:r>
                <a:r>
                  <a:rPr lang="en-CA" dirty="0"/>
                  <a:t> models without </a:t>
                </a:r>
                <a:r>
                  <a:rPr lang="en-CA" i="1" dirty="0" err="1"/>
                  <a:t>inc_angle</a:t>
                </a:r>
                <a:endParaRPr lang="en-CA" i="1" dirty="0"/>
              </a:p>
              <a:p>
                <a:r>
                  <a:rPr lang="en-CA" dirty="0"/>
                  <a:t>Public:  0.0880, Private: 0.0855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FA1E0-D980-4B17-9B42-E7027A4FE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99E09410-8D99-4899-A427-9F3E22762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2DBF04-00B9-4AF1-9FA0-2F5EF9DE2B6B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2</a:t>
            </a:r>
            <a:r>
              <a:rPr lang="en-CA" b="1" baseline="30000" dirty="0"/>
              <a:t>nd</a:t>
            </a:r>
            <a:r>
              <a:rPr lang="en-CA" b="1" dirty="0"/>
              <a:t> Place Solution – Model Average</a:t>
            </a:r>
          </a:p>
        </p:txBody>
      </p:sp>
    </p:spTree>
    <p:extLst>
      <p:ext uri="{BB962C8B-B14F-4D97-AF65-F5344CB8AC3E}">
        <p14:creationId xmlns:p14="http://schemas.microsoft.com/office/powerpoint/2010/main" val="394658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5EF6-0D9B-455D-BDB7-4CBA3FEEC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Images taken from Sentinel-1 600km above Earth</a:t>
            </a:r>
          </a:p>
          <a:p>
            <a:r>
              <a:rPr lang="en-CA" sz="3200" dirty="0"/>
              <a:t>Uses C-Band radar – bounces energy signal off object and records the echo</a:t>
            </a:r>
          </a:p>
          <a:p>
            <a:r>
              <a:rPr lang="en-CA" sz="3200" dirty="0"/>
              <a:t>Solid objects appear as bright spots - reflects more radar energy than surrounding</a:t>
            </a:r>
          </a:p>
          <a:p>
            <a:r>
              <a:rPr lang="en-CA" sz="3200" dirty="0"/>
              <a:t>High and low winds can create lighter and darker images respectively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E9B83-1318-4873-A24A-5ADA383E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0" name="Picture 4" descr="Image result for sentinel 1 satellite">
            <a:extLst>
              <a:ext uri="{FF2B5EF4-FFF2-40B4-BE49-F238E27FC236}">
                <a16:creationId xmlns:a16="http://schemas.microsoft.com/office/drawing/2014/main" id="{ECBDBA84-9452-4102-B601-891AC66DF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4854807-2A84-48CC-89D3-37910F43AEB7}"/>
              </a:ext>
            </a:extLst>
          </p:cNvPr>
          <p:cNvSpPr txBox="1">
            <a:spLocks/>
          </p:cNvSpPr>
          <p:nvPr/>
        </p:nvSpPr>
        <p:spPr>
          <a:xfrm>
            <a:off x="838200" y="3338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6" name="Picture 5" descr="Image result for sentinel 1 satellite">
            <a:extLst>
              <a:ext uri="{FF2B5EF4-FFF2-40B4-BE49-F238E27FC236}">
                <a16:creationId xmlns:a16="http://schemas.microsoft.com/office/drawing/2014/main" id="{6FD9E9E0-99A3-4DB2-AE32-BBE93E8A9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698068-36FF-4454-8B24-B9523D5768CD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79478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8CF41-5743-4039-8386-33ACE11FE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200" dirty="0"/>
              <a:t>Trained 7 ANNs on images using 5-fold stacking and 30 stages</a:t>
            </a:r>
          </a:p>
          <a:p>
            <a:r>
              <a:rPr lang="en-CA" sz="3200" dirty="0"/>
              <a:t>Each ANN had different architecture, data normalization and data augmentation</a:t>
            </a:r>
          </a:p>
          <a:p>
            <a:r>
              <a:rPr lang="en-CA" sz="3200" dirty="0"/>
              <a:t>Mixed ANN predictions using </a:t>
            </a:r>
            <a:r>
              <a:rPr lang="en-CA" sz="3200" dirty="0" err="1"/>
              <a:t>XGBoost</a:t>
            </a:r>
            <a:r>
              <a:rPr lang="en-CA" sz="3200" dirty="0"/>
              <a:t> using 7-Fold stacking with 1000 stages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969321EE-CADD-4E24-9561-732FF2EE9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619929-7E9C-4364-A989-845E84C6A994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3</a:t>
            </a:r>
            <a:r>
              <a:rPr lang="en-CA" b="1" baseline="30000" dirty="0"/>
              <a:t>rd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2467941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EAE0C-CC81-406A-879E-9641981E1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200" dirty="0"/>
              <a:t>Spatial Model: Extracted </a:t>
            </a:r>
            <a:r>
              <a:rPr lang="en-CA" sz="3200" dirty="0" err="1"/>
              <a:t>neigbours</a:t>
            </a:r>
            <a:r>
              <a:rPr lang="en-CA" sz="3200" dirty="0"/>
              <a:t> from </a:t>
            </a:r>
            <a:r>
              <a:rPr lang="en-CA" sz="3200" i="1" dirty="0" err="1"/>
              <a:t>inc_angle</a:t>
            </a:r>
            <a:endParaRPr lang="en-CA" sz="3200" i="1" dirty="0"/>
          </a:p>
          <a:p>
            <a:pPr lvl="1"/>
            <a:r>
              <a:rPr lang="en-CA" sz="2800" dirty="0"/>
              <a:t>Object with no neighbours in some radius is ~90% a ship</a:t>
            </a:r>
          </a:p>
          <a:p>
            <a:pPr lvl="1"/>
            <a:r>
              <a:rPr lang="en-CA" sz="2800" dirty="0"/>
              <a:t>Most icebergs/ice debris travel in clusters, whereas ships do not</a:t>
            </a:r>
          </a:p>
          <a:p>
            <a:r>
              <a:rPr lang="en-CA" sz="3200" dirty="0"/>
              <a:t>Made predictions on new feature using </a:t>
            </a:r>
            <a:r>
              <a:rPr lang="en-CA" sz="3200" dirty="0" err="1"/>
              <a:t>XGBoost</a:t>
            </a:r>
            <a:r>
              <a:rPr lang="en-CA" sz="3200" dirty="0"/>
              <a:t> using 5-Fold stacking with 1000 repeats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DB122D78-A37F-4DE5-8F65-3B6A3389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07A043-AC87-48A8-80CB-5DB388B51907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3</a:t>
            </a:r>
            <a:r>
              <a:rPr lang="en-CA" b="1" baseline="30000" dirty="0"/>
              <a:t>rd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3521907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1BA11-B35C-433F-BCDF-26DF828B1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dirty="0"/>
                  <a:t>Two independent predictions: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: ANNs mix based on image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: Spatial Model based on </a:t>
                </a:r>
                <a:r>
                  <a:rPr lang="en-CA" i="1" dirty="0" err="1"/>
                  <a:t>inc_angle</a:t>
                </a:r>
                <a:endParaRPr lang="en-CA" i="1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 + (1−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CA" sz="4000" dirty="0"/>
                </a:br>
                <a:endParaRPr lang="en-CA" sz="4000" dirty="0"/>
              </a:p>
              <a:p>
                <a:endParaRPr lang="en-CA" dirty="0"/>
              </a:p>
              <a:p>
                <a:r>
                  <a:rPr lang="en-CA" dirty="0"/>
                  <a:t>Public Score 0.0921, Private Score: 0.0871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1BA11-B35C-433F-BCDF-26DF828B1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F59441B6-3251-4C4B-81CC-37AD24B25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DE0DC4-AA53-4C8E-B21F-151CA8EB57A6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3</a:t>
            </a:r>
            <a:r>
              <a:rPr lang="en-CA" b="1" baseline="30000" dirty="0"/>
              <a:t>rd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1441401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04FF-C231-46AA-8F3C-15F0DA4B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Trained 5 out of 7 ANNs with pseudo-labelling from previous predictions (no time for last 2)</a:t>
            </a:r>
          </a:p>
          <a:p>
            <a:r>
              <a:rPr lang="en-CA" sz="3200" dirty="0"/>
              <a:t>Mixed ANN pseudo-labelling predictions using </a:t>
            </a:r>
            <a:r>
              <a:rPr lang="en-CA" sz="3200" dirty="0" err="1"/>
              <a:t>XGBoost</a:t>
            </a:r>
            <a:r>
              <a:rPr lang="en-CA" sz="3200" dirty="0"/>
              <a:t> (using stacking 7 fold and 1000 repeats)</a:t>
            </a:r>
          </a:p>
          <a:p>
            <a:r>
              <a:rPr lang="en-CA" sz="3200" dirty="0"/>
              <a:t>Retrained Spatial Model using pseudo-labelling</a:t>
            </a:r>
          </a:p>
          <a:p>
            <a:r>
              <a:rPr lang="en-CA" sz="3200" dirty="0"/>
              <a:t>Mixed above two predictions using previous formula for final prediction</a:t>
            </a:r>
          </a:p>
          <a:p>
            <a:pPr marL="0" indent="0">
              <a:buNone/>
            </a:pPr>
            <a:r>
              <a:rPr lang="en-CA" sz="3200" dirty="0"/>
              <a:t>Final Submission: Public 0.0893, Private 0.0857</a:t>
            </a:r>
          </a:p>
        </p:txBody>
      </p:sp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CCE7A3D2-554C-4535-92F6-F972A3BF2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9B21F1-6975-45C2-86FA-97D4CC1977A9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3</a:t>
            </a:r>
            <a:r>
              <a:rPr lang="en-CA" b="1" baseline="30000" dirty="0"/>
              <a:t>rd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89997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EDF9D-834C-47EC-B6C1-864FEA0A6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Train 5 Convolutional Neural Networks (CNN) purely on image data</a:t>
            </a:r>
          </a:p>
          <a:p>
            <a:pPr lvl="1"/>
            <a:r>
              <a:rPr lang="en-CA" b="1" dirty="0"/>
              <a:t>Excluded </a:t>
            </a:r>
            <a:r>
              <a:rPr lang="en-CA" b="1" i="1" dirty="0" err="1"/>
              <a:t>inc_angle</a:t>
            </a:r>
            <a:endParaRPr lang="en-CA" b="1" i="1" dirty="0"/>
          </a:p>
          <a:p>
            <a:r>
              <a:rPr lang="en-CA" dirty="0"/>
              <a:t>Used 5-Fold Cross Validation (CV5) with the same split for all models – chosen such that all validation scores were similar</a:t>
            </a:r>
          </a:p>
          <a:p>
            <a:r>
              <a:rPr lang="en-CA" dirty="0"/>
              <a:t>Chose CNN model with best CV score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80BCF-1C97-4356-BBB3-1A81A2DD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32" y="4356645"/>
            <a:ext cx="7973336" cy="2319728"/>
          </a:xfrm>
          <a:prstGeom prst="rect">
            <a:avLst/>
          </a:prstGeom>
        </p:spPr>
      </p:pic>
      <p:pic>
        <p:nvPicPr>
          <p:cNvPr id="8" name="Picture 2" descr="Image result for arctic ocean">
            <a:extLst>
              <a:ext uri="{FF2B5EF4-FFF2-40B4-BE49-F238E27FC236}">
                <a16:creationId xmlns:a16="http://schemas.microsoft.com/office/drawing/2014/main" id="{AC296E8A-889E-4D3C-AF09-877A628B3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724604-AD70-47F7-9D75-0DEF41925479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4</a:t>
            </a:r>
            <a:r>
              <a:rPr lang="en-CA" b="1" baseline="30000" dirty="0"/>
              <a:t>th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256664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EDF9D-834C-47EC-B6C1-864FEA0A6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3600" dirty="0"/>
              <a:t>Group results by </a:t>
            </a:r>
            <a:r>
              <a:rPr lang="en-CA" sz="3600" i="1" dirty="0" err="1"/>
              <a:t>inc_angle</a:t>
            </a:r>
            <a:r>
              <a:rPr lang="en-CA" sz="3600" dirty="0"/>
              <a:t> for both test and train datasets</a:t>
            </a:r>
          </a:p>
          <a:p>
            <a:pPr lvl="1"/>
            <a:r>
              <a:rPr lang="en-CA" sz="3200" dirty="0"/>
              <a:t>Calculate mean predictions, median predictions, and total samples</a:t>
            </a:r>
          </a:p>
          <a:p>
            <a:r>
              <a:rPr lang="en-CA" sz="3600" dirty="0"/>
              <a:t>Run K-Nearest Neighbours regressors on best fold mean predictions  and </a:t>
            </a:r>
            <a:r>
              <a:rPr lang="en-CA" sz="3600" i="1" dirty="0" err="1"/>
              <a:t>inc_angle</a:t>
            </a:r>
            <a:endParaRPr lang="en-CA" sz="3600" i="1" dirty="0"/>
          </a:p>
          <a:p>
            <a:r>
              <a:rPr lang="en-CA" sz="3600" dirty="0"/>
              <a:t>Train </a:t>
            </a:r>
            <a:r>
              <a:rPr lang="en-CA" sz="3600" dirty="0" err="1"/>
              <a:t>LightGBM</a:t>
            </a:r>
            <a:r>
              <a:rPr lang="en-CA" sz="3600" dirty="0"/>
              <a:t> model on the previous features</a:t>
            </a:r>
          </a:p>
          <a:p>
            <a:pPr lvl="1"/>
            <a:r>
              <a:rPr lang="en-CA" sz="3200" dirty="0"/>
              <a:t>Total mean predictions, group mean and median predictions, total samples per group, KNN regressor</a:t>
            </a:r>
          </a:p>
        </p:txBody>
      </p:sp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DEA4C791-D804-4CC3-AA42-993A7FA2C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6D9151-5444-4BAE-8325-4622ECF8A7CA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4</a:t>
            </a:r>
            <a:r>
              <a:rPr lang="en-CA" b="1" baseline="30000" dirty="0"/>
              <a:t>th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2082228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EDF9D-834C-47EC-B6C1-864FEA0A6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CA" sz="3600" dirty="0"/>
              </a:p>
              <a:p>
                <a:r>
                  <a:rPr lang="en-CA" sz="3600" dirty="0"/>
                  <a:t>Finetune </a:t>
                </a:r>
                <a:r>
                  <a:rPr lang="en-CA" sz="3600" dirty="0" err="1"/>
                  <a:t>LightGBM</a:t>
                </a:r>
                <a:r>
                  <a:rPr lang="en-CA" sz="3600" dirty="0"/>
                  <a:t> based on CV from training data</a:t>
                </a:r>
              </a:p>
              <a:p>
                <a:r>
                  <a:rPr lang="en-CA" sz="3600" dirty="0"/>
                  <a:t>Clip final probabilities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CA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sz="3200" dirty="0"/>
                  <a:t> &lt; 0.001 -&gt; 0.001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CA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sz="3200" dirty="0"/>
                  <a:t> &gt; 0.999 -&gt; 0.999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EDF9D-834C-47EC-B6C1-864FEA0A6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DEA4C791-D804-4CC3-AA42-993A7FA2C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3348B-94BB-4327-9348-8E21AB5447A4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4</a:t>
            </a:r>
            <a:r>
              <a:rPr lang="en-CA" b="1" baseline="30000" dirty="0"/>
              <a:t>th</a:t>
            </a:r>
            <a:r>
              <a:rPr lang="en-CA" b="1" dirty="0"/>
              <a:t> Place Solution</a:t>
            </a:r>
          </a:p>
        </p:txBody>
      </p:sp>
    </p:spTree>
    <p:extLst>
      <p:ext uri="{BB962C8B-B14F-4D97-AF65-F5344CB8AC3E}">
        <p14:creationId xmlns:p14="http://schemas.microsoft.com/office/powerpoint/2010/main" val="2234624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EE56-57C7-4557-B3C6-99A96D595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1</a:t>
            </a:r>
            <a:r>
              <a:rPr lang="en-CA" baseline="30000" dirty="0"/>
              <a:t>st</a:t>
            </a:r>
            <a:r>
              <a:rPr lang="en-CA" dirty="0"/>
              <a:t> exploit: </a:t>
            </a:r>
          </a:p>
          <a:p>
            <a:pPr lvl="1"/>
            <a:r>
              <a:rPr lang="en-CA" dirty="0"/>
              <a:t>If p &gt; 0.5 and </a:t>
            </a:r>
            <a:r>
              <a:rPr lang="en-CA" i="1" dirty="0" err="1"/>
              <a:t>inc_angle</a:t>
            </a:r>
            <a:r>
              <a:rPr lang="en-CA" dirty="0"/>
              <a:t> in training set</a:t>
            </a:r>
          </a:p>
          <a:p>
            <a:pPr lvl="2"/>
            <a:r>
              <a:rPr lang="en-CA" dirty="0"/>
              <a:t>p -&gt; 0.999</a:t>
            </a:r>
          </a:p>
          <a:p>
            <a:pPr lvl="1"/>
            <a:r>
              <a:rPr lang="en-CA" dirty="0" err="1"/>
              <a:t>Elif</a:t>
            </a:r>
            <a:r>
              <a:rPr lang="en-CA" dirty="0"/>
              <a:t> p &lt; 0.5 and </a:t>
            </a:r>
            <a:r>
              <a:rPr lang="en-CA" i="1" dirty="0" err="1"/>
              <a:t>inc_angle</a:t>
            </a:r>
            <a:r>
              <a:rPr lang="en-CA" i="1" dirty="0"/>
              <a:t> </a:t>
            </a:r>
            <a:r>
              <a:rPr lang="en-CA" dirty="0"/>
              <a:t>in training set</a:t>
            </a:r>
          </a:p>
          <a:p>
            <a:pPr lvl="2"/>
            <a:r>
              <a:rPr lang="en-CA" dirty="0"/>
              <a:t>p -&gt; 0.001</a:t>
            </a:r>
          </a:p>
          <a:p>
            <a:pPr lvl="1"/>
            <a:r>
              <a:rPr lang="en-CA" dirty="0"/>
              <a:t>Else</a:t>
            </a:r>
          </a:p>
          <a:p>
            <a:pPr lvl="2"/>
            <a:r>
              <a:rPr lang="en-CA" dirty="0"/>
              <a:t>p</a:t>
            </a:r>
          </a:p>
          <a:p>
            <a:r>
              <a:rPr lang="en-CA" dirty="0"/>
              <a:t>2</a:t>
            </a:r>
            <a:r>
              <a:rPr lang="en-CA" baseline="30000" dirty="0"/>
              <a:t>nd</a:t>
            </a:r>
            <a:r>
              <a:rPr lang="en-CA" dirty="0"/>
              <a:t> exploit:</a:t>
            </a:r>
          </a:p>
          <a:p>
            <a:pPr lvl="1"/>
            <a:r>
              <a:rPr lang="en-CA" i="1" dirty="0" err="1"/>
              <a:t>inc_angle</a:t>
            </a:r>
            <a:r>
              <a:rPr lang="en-CA" i="1" dirty="0"/>
              <a:t> </a:t>
            </a:r>
            <a:r>
              <a:rPr lang="en-CA" dirty="0"/>
              <a:t>not in training set, take majority rule of all predictions</a:t>
            </a:r>
          </a:p>
          <a:p>
            <a:pPr lvl="1"/>
            <a:r>
              <a:rPr lang="en-CA" dirty="0"/>
              <a:t>Set p -&gt; 0.999 or 0.001 accordingly</a:t>
            </a:r>
          </a:p>
          <a:p>
            <a:endParaRPr lang="en-CA" dirty="0"/>
          </a:p>
        </p:txBody>
      </p:sp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1C4F3235-7E4F-4A42-A23E-8B0E775BC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79AB87-91BF-4944-B164-CD89B1C8FB26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14</a:t>
            </a:r>
            <a:r>
              <a:rPr lang="en-CA" b="1" baseline="30000" dirty="0"/>
              <a:t>th</a:t>
            </a:r>
            <a:r>
              <a:rPr lang="en-CA" b="1" dirty="0"/>
              <a:t> Place “Leaky Solution”</a:t>
            </a:r>
          </a:p>
        </p:txBody>
      </p:sp>
    </p:spTree>
    <p:extLst>
      <p:ext uri="{BB962C8B-B14F-4D97-AF65-F5344CB8AC3E}">
        <p14:creationId xmlns:p14="http://schemas.microsoft.com/office/powerpoint/2010/main" val="1924153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D7254-173A-4FF2-9658-4DA4948AE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3</a:t>
            </a:r>
            <a:r>
              <a:rPr lang="en-CA" baseline="30000" dirty="0"/>
              <a:t>rd</a:t>
            </a:r>
            <a:r>
              <a:rPr lang="en-CA" dirty="0"/>
              <a:t> exploit:</a:t>
            </a:r>
          </a:p>
          <a:p>
            <a:pPr lvl="1"/>
            <a:r>
              <a:rPr lang="en-CA" dirty="0"/>
              <a:t>If </a:t>
            </a:r>
            <a:r>
              <a:rPr lang="en-CA" i="1" dirty="0" err="1"/>
              <a:t>inc_angle</a:t>
            </a:r>
            <a:r>
              <a:rPr lang="en-CA" dirty="0"/>
              <a:t> is in training set but prediction contradicts, take majority rule of predictions</a:t>
            </a:r>
          </a:p>
          <a:p>
            <a:pPr lvl="1"/>
            <a:r>
              <a:rPr lang="en-CA" dirty="0"/>
              <a:t>Set p -&gt; 0.001 or 0.999 accordingly</a:t>
            </a:r>
          </a:p>
          <a:p>
            <a:r>
              <a:rPr lang="en-CA" dirty="0"/>
              <a:t>4</a:t>
            </a:r>
            <a:r>
              <a:rPr lang="en-CA" baseline="30000" dirty="0"/>
              <a:t>th</a:t>
            </a:r>
            <a:r>
              <a:rPr lang="en-CA" dirty="0"/>
              <a:t> exploit:</a:t>
            </a:r>
          </a:p>
          <a:p>
            <a:pPr lvl="1"/>
            <a:r>
              <a:rPr lang="en-CA" dirty="0"/>
              <a:t>0.001 -&gt; 0.01 and 0.999 -&gt; 0.99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Public: 0.1038, Private: 0.0960</a:t>
            </a:r>
          </a:p>
        </p:txBody>
      </p:sp>
      <p:pic>
        <p:nvPicPr>
          <p:cNvPr id="7" name="Picture 2" descr="Image result for arctic ocean">
            <a:extLst>
              <a:ext uri="{FF2B5EF4-FFF2-40B4-BE49-F238E27FC236}">
                <a16:creationId xmlns:a16="http://schemas.microsoft.com/office/drawing/2014/main" id="{9E1BBDC8-F7ED-4C70-825C-0AA47ED22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" b="80994"/>
          <a:stretch/>
        </p:blipFill>
        <p:spPr bwMode="auto">
          <a:xfrm>
            <a:off x="0" y="0"/>
            <a:ext cx="12192000" cy="13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1470F-209E-4032-BA4D-F25DC0C25242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14</a:t>
            </a:r>
            <a:r>
              <a:rPr lang="en-CA" b="1" baseline="30000" dirty="0"/>
              <a:t>th</a:t>
            </a:r>
            <a:r>
              <a:rPr lang="en-CA" b="1" dirty="0"/>
              <a:t> Place “Leaky Solution”</a:t>
            </a:r>
          </a:p>
        </p:txBody>
      </p:sp>
    </p:spTree>
    <p:extLst>
      <p:ext uri="{BB962C8B-B14F-4D97-AF65-F5344CB8AC3E}">
        <p14:creationId xmlns:p14="http://schemas.microsoft.com/office/powerpoint/2010/main" val="2788328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Image result for space over arctic">
            <a:extLst>
              <a:ext uri="{FF2B5EF4-FFF2-40B4-BE49-F238E27FC236}">
                <a16:creationId xmlns:a16="http://schemas.microsoft.com/office/drawing/2014/main" id="{66C78082-DABB-4A47-9EB8-F1BF908CD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"/>
          <a:stretch/>
        </p:blipFill>
        <p:spPr bwMode="auto">
          <a:xfrm>
            <a:off x="0" y="0"/>
            <a:ext cx="12192000" cy="70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C497-C59C-4FA9-BD78-FF950677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818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CA" sz="4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CA" sz="4000" dirty="0">
                <a:solidFill>
                  <a:schemeClr val="bg1"/>
                </a:solidFill>
              </a:rPr>
              <a:t>Thank you</a:t>
            </a:r>
          </a:p>
          <a:p>
            <a:pPr marL="0" indent="0" algn="ctr">
              <a:buNone/>
            </a:pPr>
            <a:r>
              <a:rPr lang="en-CA" sz="6600" dirty="0">
                <a:solidFill>
                  <a:schemeClr val="bg1"/>
                </a:solidFill>
              </a:rPr>
              <a:t>Q&amp;A</a:t>
            </a:r>
            <a:endParaRPr lang="en-CA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163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4773-98B0-4374-9778-CD68EDDD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HH and HV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0C30-A90E-4E07-9382-8D20C5B04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Radar is always emitted horizontally,</a:t>
            </a:r>
            <a:br>
              <a:rPr lang="en-CA" dirty="0"/>
            </a:br>
            <a:r>
              <a:rPr lang="en-CA" dirty="0"/>
              <a:t>received both horizontally and </a:t>
            </a:r>
            <a:br>
              <a:rPr lang="en-CA" dirty="0"/>
            </a:br>
            <a:r>
              <a:rPr lang="en-CA" dirty="0"/>
              <a:t>vertically.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3200" b="1" dirty="0"/>
              <a:t>HH: </a:t>
            </a:r>
            <a:r>
              <a:rPr lang="en-CA" sz="3200" dirty="0"/>
              <a:t>Transmitted horizontally, </a:t>
            </a:r>
            <a:br>
              <a:rPr lang="en-CA" sz="3200" dirty="0"/>
            </a:br>
            <a:r>
              <a:rPr lang="en-CA" sz="3200" dirty="0"/>
              <a:t>	received horizontally</a:t>
            </a:r>
          </a:p>
          <a:p>
            <a:pPr marL="0" indent="0">
              <a:buNone/>
            </a:pPr>
            <a:r>
              <a:rPr lang="en-CA" sz="3200" b="1" dirty="0"/>
              <a:t>HV: </a:t>
            </a:r>
            <a:r>
              <a:rPr lang="en-CA" sz="3200" dirty="0"/>
              <a:t>Transmitted horizontally,</a:t>
            </a:r>
            <a:br>
              <a:rPr lang="en-CA" sz="3200" dirty="0"/>
            </a:br>
            <a:r>
              <a:rPr lang="en-CA" sz="3200" dirty="0"/>
              <a:t>	received vertically</a:t>
            </a:r>
            <a:endParaRPr lang="en-CA" sz="3200" b="1" dirty="0"/>
          </a:p>
        </p:txBody>
      </p:sp>
      <p:pic>
        <p:nvPicPr>
          <p:cNvPr id="4" name="Picture 3" descr="https://storage.googleapis.com/kaggle-media/competitions/statoil/lhYaHT0.png">
            <a:extLst>
              <a:ext uri="{FF2B5EF4-FFF2-40B4-BE49-F238E27FC236}">
                <a16:creationId xmlns:a16="http://schemas.microsoft.com/office/drawing/2014/main" id="{77EACE0B-8B30-46D1-986E-2353464F76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82" y="1759884"/>
            <a:ext cx="5024718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Image result for sentinel 1 satellite">
            <a:extLst>
              <a:ext uri="{FF2B5EF4-FFF2-40B4-BE49-F238E27FC236}">
                <a16:creationId xmlns:a16="http://schemas.microsoft.com/office/drawing/2014/main" id="{B47F581E-C8D8-40AA-BDF3-2393E45D6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82DA5D1-C85B-435C-B24C-9CFE5B4F57A1}"/>
              </a:ext>
            </a:extLst>
          </p:cNvPr>
          <p:cNvSpPr txBox="1">
            <a:spLocks/>
          </p:cNvSpPr>
          <p:nvPr/>
        </p:nvSpPr>
        <p:spPr>
          <a:xfrm>
            <a:off x="838200" y="337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HH and HV</a:t>
            </a:r>
          </a:p>
        </p:txBody>
      </p:sp>
      <p:pic>
        <p:nvPicPr>
          <p:cNvPr id="8" name="Picture 7" descr="Image result for sentinel 1 satellite">
            <a:extLst>
              <a:ext uri="{FF2B5EF4-FFF2-40B4-BE49-F238E27FC236}">
                <a16:creationId xmlns:a16="http://schemas.microsoft.com/office/drawing/2014/main" id="{C513297A-0D44-4065-BCBB-15C1C774C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6C38B5F-88EC-41DC-ADCF-56EE9294B056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HH and HV</a:t>
            </a:r>
          </a:p>
        </p:txBody>
      </p:sp>
    </p:spTree>
    <p:extLst>
      <p:ext uri="{BB962C8B-B14F-4D97-AF65-F5344CB8AC3E}">
        <p14:creationId xmlns:p14="http://schemas.microsoft.com/office/powerpoint/2010/main" val="209926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A16C47-9C55-44AF-BF63-EA3EA779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2233739"/>
            <a:ext cx="4029075" cy="200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10A6E-116D-4D9E-B58D-D9D27761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8" y="4348919"/>
            <a:ext cx="4029075" cy="2028825"/>
          </a:xfrm>
          <a:prstGeom prst="rect">
            <a:avLst/>
          </a:prstGeom>
        </p:spPr>
      </p:pic>
      <p:pic>
        <p:nvPicPr>
          <p:cNvPr id="14" name="Picture 13" descr="https://storage.googleapis.com/kaggle-media/competitions/statoil/AR4NDrK.png">
            <a:extLst>
              <a:ext uri="{FF2B5EF4-FFF2-40B4-BE49-F238E27FC236}">
                <a16:creationId xmlns:a16="http://schemas.microsoft.com/office/drawing/2014/main" id="{23B364C1-EC1B-4BAC-BEB0-06D898D09B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59" y="2208334"/>
            <a:ext cx="5943600" cy="214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storage.googleapis.com/kaggle-media/competitions/statoil/nXK6Vdl.png">
            <a:extLst>
              <a:ext uri="{FF2B5EF4-FFF2-40B4-BE49-F238E27FC236}">
                <a16:creationId xmlns:a16="http://schemas.microsoft.com/office/drawing/2014/main" id="{5B2B02AD-296A-40B1-A703-C78118E375C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59" y="4380145"/>
            <a:ext cx="5943600" cy="213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Image result for sentinel 1 satellite">
            <a:extLst>
              <a:ext uri="{FF2B5EF4-FFF2-40B4-BE49-F238E27FC236}">
                <a16:creationId xmlns:a16="http://schemas.microsoft.com/office/drawing/2014/main" id="{BB4818ED-77EA-40E9-82BD-79FD6C970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4E18743-3D7A-49AF-A8A5-3E5BE6DB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HH and HV</a:t>
            </a:r>
          </a:p>
        </p:txBody>
      </p:sp>
      <p:pic>
        <p:nvPicPr>
          <p:cNvPr id="10" name="Picture 9" descr="Image result for sentinel 1 satellite">
            <a:extLst>
              <a:ext uri="{FF2B5EF4-FFF2-40B4-BE49-F238E27FC236}">
                <a16:creationId xmlns:a16="http://schemas.microsoft.com/office/drawing/2014/main" id="{59CAF4EA-FF42-4705-B035-4D18D0036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07EA65C-8807-46B5-ABD3-31291F9F74D2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HH and HV</a:t>
            </a:r>
          </a:p>
        </p:txBody>
      </p:sp>
    </p:spTree>
    <p:extLst>
      <p:ext uri="{BB962C8B-B14F-4D97-AF65-F5344CB8AC3E}">
        <p14:creationId xmlns:p14="http://schemas.microsoft.com/office/powerpoint/2010/main" val="273434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10A6E-116D-4D9E-B58D-D9D27761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48" y="4348919"/>
            <a:ext cx="4029075" cy="2028825"/>
          </a:xfrm>
          <a:prstGeom prst="rect">
            <a:avLst/>
          </a:prstGeom>
        </p:spPr>
      </p:pic>
      <p:pic>
        <p:nvPicPr>
          <p:cNvPr id="15" name="Picture 14" descr="https://storage.googleapis.com/kaggle-media/competitions/statoil/nXK6Vdl.png">
            <a:extLst>
              <a:ext uri="{FF2B5EF4-FFF2-40B4-BE49-F238E27FC236}">
                <a16:creationId xmlns:a16="http://schemas.microsoft.com/office/drawing/2014/main" id="{5B2B02AD-296A-40B1-A703-C78118E375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59" y="4380145"/>
            <a:ext cx="5943600" cy="21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910345-9D4D-4A92-BCDC-6917E645B773}"/>
              </a:ext>
            </a:extLst>
          </p:cNvPr>
          <p:cNvSpPr txBox="1"/>
          <p:nvPr/>
        </p:nvSpPr>
        <p:spPr>
          <a:xfrm>
            <a:off x="824947" y="2220619"/>
            <a:ext cx="997875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Each image given is 75x75 pixels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Values are floating point numbers representing </a:t>
            </a:r>
            <a:r>
              <a:rPr lang="en-CA" sz="3200" b="1" dirty="0"/>
              <a:t>dB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800" dirty="0"/>
              <a:t>Could be negative</a:t>
            </a:r>
          </a:p>
          <a:p>
            <a:endParaRPr lang="en-CA" dirty="0"/>
          </a:p>
        </p:txBody>
      </p:sp>
      <p:pic>
        <p:nvPicPr>
          <p:cNvPr id="12" name="Picture 4" descr="Image result for sentinel 1 satellite">
            <a:extLst>
              <a:ext uri="{FF2B5EF4-FFF2-40B4-BE49-F238E27FC236}">
                <a16:creationId xmlns:a16="http://schemas.microsoft.com/office/drawing/2014/main" id="{6FDA9401-1D3A-4C84-9CAC-88A89BA57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93CC97-D223-44E2-A146-7CD55FBE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HH and HV</a:t>
            </a:r>
          </a:p>
        </p:txBody>
      </p:sp>
      <p:pic>
        <p:nvPicPr>
          <p:cNvPr id="8" name="Picture 7" descr="Image result for sentinel 1 satellite">
            <a:extLst>
              <a:ext uri="{FF2B5EF4-FFF2-40B4-BE49-F238E27FC236}">
                <a16:creationId xmlns:a16="http://schemas.microsoft.com/office/drawing/2014/main" id="{703D8EA3-6580-4ED9-A931-303DF2AC9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61401CF-9139-4913-ADFA-B7A98130A8A2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HH and HV</a:t>
            </a:r>
          </a:p>
        </p:txBody>
      </p:sp>
    </p:spTree>
    <p:extLst>
      <p:ext uri="{BB962C8B-B14F-4D97-AF65-F5344CB8AC3E}">
        <p14:creationId xmlns:p14="http://schemas.microsoft.com/office/powerpoint/2010/main" val="12391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30DE3-9958-486B-9979-DDDF3342B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br>
              <a:rPr lang="en-CA" sz="3200" dirty="0"/>
            </a:br>
            <a:r>
              <a:rPr lang="en-CA" sz="3200" dirty="0"/>
              <a:t>Angle between </a:t>
            </a:r>
            <a:br>
              <a:rPr lang="en-CA" sz="3200" dirty="0"/>
            </a:br>
            <a:r>
              <a:rPr lang="en-CA" sz="3200" dirty="0"/>
              <a:t>incoming signal and </a:t>
            </a:r>
            <a:br>
              <a:rPr lang="en-CA" sz="3200" dirty="0"/>
            </a:br>
            <a:r>
              <a:rPr lang="en-CA" sz="3200" dirty="0"/>
              <a:t>surface normal vector</a:t>
            </a:r>
            <a:br>
              <a:rPr lang="en-CA" sz="3200" dirty="0"/>
            </a:br>
            <a:r>
              <a:rPr lang="en-CA" sz="3200" dirty="0"/>
              <a:t>at the point of ground </a:t>
            </a:r>
            <a:br>
              <a:rPr lang="en-CA" sz="3200" dirty="0"/>
            </a:br>
            <a:r>
              <a:rPr lang="en-CA" sz="3200" dirty="0"/>
              <a:t>contact.</a:t>
            </a:r>
          </a:p>
        </p:txBody>
      </p:sp>
      <p:pic>
        <p:nvPicPr>
          <p:cNvPr id="5" name="Picture 4" descr="Image result for satellite incidence angle">
            <a:extLst>
              <a:ext uri="{FF2B5EF4-FFF2-40B4-BE49-F238E27FC236}">
                <a16:creationId xmlns:a16="http://schemas.microsoft.com/office/drawing/2014/main" id="{BD7A3912-B583-4B41-A43C-571614B1A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847" y="1141901"/>
            <a:ext cx="7327153" cy="555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 descr="Image result for sentinel 1 satellite">
            <a:extLst>
              <a:ext uri="{FF2B5EF4-FFF2-40B4-BE49-F238E27FC236}">
                <a16:creationId xmlns:a16="http://schemas.microsoft.com/office/drawing/2014/main" id="{D6C845A7-D50D-4A12-8129-85F44FF94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F12095-E624-4D39-93FD-2A35CA49C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Incidence 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7257DE-C9B1-4DF4-8E38-18FA2B5A5ADA}"/>
              </a:ext>
            </a:extLst>
          </p:cNvPr>
          <p:cNvSpPr/>
          <p:nvPr/>
        </p:nvSpPr>
        <p:spPr>
          <a:xfrm>
            <a:off x="7777656" y="2371834"/>
            <a:ext cx="350345" cy="29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Image result for sentinel 1 satellite">
            <a:extLst>
              <a:ext uri="{FF2B5EF4-FFF2-40B4-BE49-F238E27FC236}">
                <a16:creationId xmlns:a16="http://schemas.microsoft.com/office/drawing/2014/main" id="{7F9A84E4-0CAC-4DC9-B1A5-70024A3F2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FF3E853-7DEE-4E39-9BB9-3CD5CC5B6E23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Incidence Angle</a:t>
            </a:r>
          </a:p>
        </p:txBody>
      </p:sp>
    </p:spTree>
    <p:extLst>
      <p:ext uri="{BB962C8B-B14F-4D97-AF65-F5344CB8AC3E}">
        <p14:creationId xmlns:p14="http://schemas.microsoft.com/office/powerpoint/2010/main" val="110276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B93A-0582-4F78-A03E-05D114402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Band1 and Band2: HH and HV, 75x75 images</a:t>
            </a:r>
          </a:p>
          <a:p>
            <a:r>
              <a:rPr lang="en-CA" dirty="0"/>
              <a:t>Incidence Angle (some ‘</a:t>
            </a:r>
            <a:r>
              <a:rPr lang="en-CA" dirty="0" err="1"/>
              <a:t>na’s</a:t>
            </a:r>
            <a:r>
              <a:rPr lang="en-CA" dirty="0"/>
              <a:t> in training set)</a:t>
            </a:r>
          </a:p>
          <a:p>
            <a:r>
              <a:rPr lang="en-CA" dirty="0"/>
              <a:t>Image ID </a:t>
            </a:r>
          </a:p>
          <a:p>
            <a:r>
              <a:rPr lang="en-CA" dirty="0" err="1"/>
              <a:t>is_iceberg</a:t>
            </a:r>
            <a:r>
              <a:rPr lang="en-CA" dirty="0"/>
              <a:t> (0 or 1) - </a:t>
            </a:r>
            <a:r>
              <a:rPr lang="en-CA" b="1" dirty="0"/>
              <a:t>Target</a:t>
            </a:r>
            <a:endParaRPr lang="en-CA" dirty="0"/>
          </a:p>
        </p:txBody>
      </p:sp>
      <p:pic>
        <p:nvPicPr>
          <p:cNvPr id="9" name="Picture 4" descr="Image result for sentinel 1 satellite">
            <a:extLst>
              <a:ext uri="{FF2B5EF4-FFF2-40B4-BE49-F238E27FC236}">
                <a16:creationId xmlns:a16="http://schemas.microsoft.com/office/drawing/2014/main" id="{1D5B2EF1-FD02-4873-903A-654EA8306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23985" b="73559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2BAD44-212F-42FE-9C2D-2F2DD9447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10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5" name="Picture 4" descr="Image result for sentinel 1 satellite">
            <a:extLst>
              <a:ext uri="{FF2B5EF4-FFF2-40B4-BE49-F238E27FC236}">
                <a16:creationId xmlns:a16="http://schemas.microsoft.com/office/drawing/2014/main" id="{F0C94999-63FD-46BE-A418-544B9840C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t="14565" r="20868" b="70002"/>
          <a:stretch/>
        </p:blipFill>
        <p:spPr bwMode="auto">
          <a:xfrm>
            <a:off x="0" y="0"/>
            <a:ext cx="12198392" cy="13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6F7460-C17A-430A-B5A8-4CD95F205861}"/>
              </a:ext>
            </a:extLst>
          </p:cNvPr>
          <p:cNvSpPr>
            <a:spLocks noGrp="1"/>
          </p:cNvSpPr>
          <p:nvPr/>
        </p:nvSpPr>
        <p:spPr>
          <a:xfrm>
            <a:off x="825416" y="-81882"/>
            <a:ext cx="10515600" cy="16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3964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</TotalTime>
  <Words>2093</Words>
  <Application>Microsoft Office PowerPoint</Application>
  <PresentationFormat>Widescreen</PresentationFormat>
  <Paragraphs>428</Paragraphs>
  <Slides>49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Wingdings</vt:lpstr>
      <vt:lpstr>Office Theme</vt:lpstr>
      <vt:lpstr>Statoil/C-CORE Iceberg Classification Challenge</vt:lpstr>
      <vt:lpstr>Motivation</vt:lpstr>
      <vt:lpstr>PowerPoint Presentation</vt:lpstr>
      <vt:lpstr>Background</vt:lpstr>
      <vt:lpstr>HH and HV</vt:lpstr>
      <vt:lpstr>HH and HV</vt:lpstr>
      <vt:lpstr>HH and HV</vt:lpstr>
      <vt:lpstr>Incidence Angle</vt:lpstr>
      <vt:lpstr>Data</vt:lpstr>
      <vt:lpstr>Evaluation – Binary Log Loss</vt:lpstr>
      <vt:lpstr>Evaluation – Binary Log Loss</vt:lpstr>
      <vt:lpstr>Evaluation – Binary Log Loss</vt:lpstr>
      <vt:lpstr>Leaderboard</vt:lpstr>
      <vt:lpstr>Competition Goal and Submission</vt:lpstr>
      <vt:lpstr>Data Leak!</vt:lpstr>
      <vt:lpstr>Nearest Neighbours</vt:lpstr>
      <vt:lpstr>Common Approaches</vt:lpstr>
      <vt:lpstr>K-Fold Cross Validation</vt:lpstr>
      <vt:lpstr>K-Fold Stacking</vt:lpstr>
      <vt:lpstr>K-Nearest Neighbour</vt:lpstr>
      <vt:lpstr>Decision Trees</vt:lpstr>
      <vt:lpstr>Boosting</vt:lpstr>
      <vt:lpstr>Boosting</vt:lpstr>
      <vt:lpstr>Boosting</vt:lpstr>
      <vt:lpstr>Boosting</vt:lpstr>
      <vt:lpstr>XGBoost vs. LightGBM</vt:lpstr>
      <vt:lpstr>XGBoost vs. LightGBM</vt:lpstr>
      <vt:lpstr>XGBoost vs. LightGBM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Statoil/C-CORE Iceberg Classification Challenge</dc:title>
  <dc:creator>Ismael Efrain Martinez</dc:creator>
  <cp:lastModifiedBy>Ismael Efrain Martinez</cp:lastModifiedBy>
  <cp:revision>178</cp:revision>
  <dcterms:created xsi:type="dcterms:W3CDTF">2018-02-14T09:04:17Z</dcterms:created>
  <dcterms:modified xsi:type="dcterms:W3CDTF">2018-02-20T19:25:36Z</dcterms:modified>
</cp:coreProperties>
</file>